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306" r:id="rId3"/>
    <p:sldId id="269" r:id="rId4"/>
    <p:sldId id="267" r:id="rId5"/>
    <p:sldId id="304" r:id="rId6"/>
    <p:sldId id="274" r:id="rId7"/>
    <p:sldId id="275" r:id="rId8"/>
    <p:sldId id="277" r:id="rId9"/>
    <p:sldId id="307" r:id="rId10"/>
    <p:sldId id="308" r:id="rId11"/>
    <p:sldId id="280" r:id="rId12"/>
    <p:sldId id="285" r:id="rId13"/>
    <p:sldId id="283" r:id="rId14"/>
    <p:sldId id="309" r:id="rId15"/>
    <p:sldId id="282" r:id="rId16"/>
    <p:sldId id="310" r:id="rId17"/>
    <p:sldId id="284" r:id="rId18"/>
    <p:sldId id="288" r:id="rId19"/>
    <p:sldId id="287" r:id="rId20"/>
    <p:sldId id="286" r:id="rId21"/>
    <p:sldId id="311" r:id="rId22"/>
    <p:sldId id="290" r:id="rId23"/>
    <p:sldId id="291" r:id="rId24"/>
    <p:sldId id="305" r:id="rId25"/>
    <p:sldId id="292" r:id="rId26"/>
    <p:sldId id="312" r:id="rId27"/>
    <p:sldId id="293" r:id="rId28"/>
    <p:sldId id="313" r:id="rId29"/>
    <p:sldId id="294" r:id="rId30"/>
    <p:sldId id="295" r:id="rId31"/>
    <p:sldId id="296" r:id="rId32"/>
    <p:sldId id="314" r:id="rId33"/>
    <p:sldId id="298" r:id="rId34"/>
    <p:sldId id="299" r:id="rId35"/>
    <p:sldId id="315" r:id="rId36"/>
    <p:sldId id="300" r:id="rId37"/>
    <p:sldId id="301" r:id="rId38"/>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3">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8" d="100"/>
          <a:sy n="128" d="100"/>
        </p:scale>
        <p:origin x="63" y="141"/>
      </p:cViewPr>
      <p:guideLst>
        <p:guide orient="horz" pos="165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a:t>单击此处编辑母版标题样式</a:t>
            </a:r>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2020/11/9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t>2020/11/9</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12197" y="836833"/>
            <a:ext cx="7802136" cy="2438488"/>
          </a:xfrm>
          <a:prstGeom prst="rect">
            <a:avLst/>
          </a:prstGeom>
          <a:noFill/>
        </p:spPr>
        <p:txBody>
          <a:bodyPr wrap="none" rtlCol="0">
            <a:spAutoFit/>
          </a:bodyPr>
          <a:lstStyle/>
          <a:p>
            <a:pPr algn="ctr">
              <a:lnSpc>
                <a:spcPct val="150000"/>
              </a:lnSpc>
            </a:pPr>
            <a:r>
              <a:rPr lang="zh-CN" altLang="en-US" sz="5400" b="1" dirty="0">
                <a:latin typeface="微软雅黑" panose="020B0503020204020204" pitchFamily="34" charset="-122"/>
                <a:ea typeface="微软雅黑" panose="020B0503020204020204" pitchFamily="34" charset="-122"/>
              </a:rPr>
              <a:t>第八讲  </a:t>
            </a:r>
            <a:endParaRPr lang="en-US" altLang="zh-CN" sz="5400" b="1" dirty="0">
              <a:latin typeface="微软雅黑" panose="020B0503020204020204" pitchFamily="34" charset="-122"/>
              <a:ea typeface="微软雅黑" panose="020B0503020204020204" pitchFamily="34" charset="-122"/>
            </a:endParaRPr>
          </a:p>
          <a:p>
            <a:pPr algn="ctr">
              <a:lnSpc>
                <a:spcPct val="150000"/>
              </a:lnSpc>
            </a:pPr>
            <a:r>
              <a:rPr lang="zh-CN" altLang="en-US" sz="5400" b="1" dirty="0">
                <a:latin typeface="微软雅黑" panose="020B0503020204020204" pitchFamily="34" charset="-122"/>
                <a:ea typeface="微软雅黑" panose="020B0503020204020204" pitchFamily="34" charset="-122"/>
              </a:rPr>
              <a:t>全面发展教育的组成部分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657358" y="298404"/>
            <a:ext cx="7292417" cy="988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第</a:t>
            </a:r>
            <a:r>
              <a:rPr lang="zh-CN" altLang="en-US" sz="4800" b="1" dirty="0">
                <a:solidFill>
                  <a:prstClr val="black"/>
                </a:solidFill>
                <a:latin typeface="微软雅黑" panose="020B0503020204020204" pitchFamily="34" charset="-122"/>
                <a:ea typeface="微软雅黑" panose="020B0503020204020204" pitchFamily="34" charset="-122"/>
              </a:rPr>
              <a:t>二</a:t>
            </a:r>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节 智育</a:t>
            </a:r>
            <a:endParaRPr lang="en-US" altLang="zh-CN" sz="4800" dirty="0">
              <a:solidFill>
                <a:schemeClr val="tx1">
                  <a:lumMod val="65000"/>
                  <a:lumOff val="35000"/>
                </a:schemeClr>
              </a:solidFill>
              <a:latin typeface="华文中宋" panose="02010600040101010101" charset="-122"/>
              <a:ea typeface="华文中宋" panose="02010600040101010101" charset="-122"/>
            </a:endParaRPr>
          </a:p>
        </p:txBody>
      </p:sp>
      <p:sp>
        <p:nvSpPr>
          <p:cNvPr id="2" name="文本框 1">
            <a:extLst>
              <a:ext uri="{FF2B5EF4-FFF2-40B4-BE49-F238E27FC236}">
                <a16:creationId xmlns:a16="http://schemas.microsoft.com/office/drawing/2014/main" id="{7A311315-632A-48C5-B032-93766168AB6C}"/>
              </a:ext>
            </a:extLst>
          </p:cNvPr>
          <p:cNvSpPr txBox="1"/>
          <p:nvPr/>
        </p:nvSpPr>
        <p:spPr>
          <a:xfrm>
            <a:off x="656487" y="1168192"/>
            <a:ext cx="8181080" cy="3676904"/>
          </a:xfrm>
          <a:prstGeom prst="rect">
            <a:avLst/>
          </a:prstGeom>
          <a:noFill/>
        </p:spPr>
        <p:txBody>
          <a:bodyPr wrap="square" rtlCol="0">
            <a:spAutoFit/>
          </a:bodyPr>
          <a:lstStyle/>
          <a:p>
            <a:pPr>
              <a:lnSpc>
                <a:spcPct val="150000"/>
              </a:lnSpc>
            </a:pPr>
            <a:r>
              <a:rPr lang="zh-CN" altLang="en-US" sz="4000" b="1" dirty="0">
                <a:latin typeface="微软雅黑" panose="020B0503020204020204" pitchFamily="34" charset="-122"/>
                <a:ea typeface="微软雅黑" panose="020B0503020204020204" pitchFamily="34" charset="-122"/>
              </a:rPr>
              <a:t>一、智育的概述</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二、智育的价值意义</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二、智育的任务与内容</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三、智育实施中的主要问题与原因</a:t>
            </a:r>
            <a:endParaRPr lang="en-US" altLang="zh-CN" sz="4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64534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9310" y="138812"/>
            <a:ext cx="4830922"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一、智育的概述</a:t>
            </a:r>
          </a:p>
        </p:txBody>
      </p:sp>
      <p:sp>
        <p:nvSpPr>
          <p:cNvPr id="6" name="文本框 5"/>
          <p:cNvSpPr txBox="1"/>
          <p:nvPr/>
        </p:nvSpPr>
        <p:spPr>
          <a:xfrm>
            <a:off x="567055" y="1332269"/>
            <a:ext cx="8009890" cy="3351046"/>
          </a:xfrm>
          <a:prstGeom prst="rect">
            <a:avLst/>
          </a:prstGeom>
          <a:noFill/>
        </p:spPr>
        <p:txBody>
          <a:bodyPr wrap="square" rtlCol="0">
            <a:spAutoFit/>
          </a:bodyPr>
          <a:lstStyle/>
          <a:p>
            <a:pPr indent="457200"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智育是教育者有目的、有计划地向学生传递系统的科学知识和技能，发展学生智力的教育。</a:t>
            </a:r>
          </a:p>
          <a:p>
            <a:pPr indent="457200" algn="l" fontAlgn="auto">
              <a:lnSpc>
                <a:spcPct val="150000"/>
              </a:lnSpc>
              <a:buClrTx/>
              <a:buSzTx/>
              <a:buFontTx/>
            </a:pP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人们常常把</a:t>
            </a:r>
            <a:r>
              <a:rPr lang="zh-CN" altLang="en-US" sz="2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“智育”</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与</a:t>
            </a:r>
            <a:r>
              <a:rPr lang="zh-CN" altLang="en-US" sz="2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“教学”</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两个概念相混淆，认为智育就是教学，教学就是智育，这在理论上是错误的，在实践中也曾给教育工作带来不良影响，智育与教学既有联系，也有区别。</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4492" y="457758"/>
            <a:ext cx="6170969"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二、智育的价值意义</a:t>
            </a:r>
          </a:p>
        </p:txBody>
      </p:sp>
      <p:sp>
        <p:nvSpPr>
          <p:cNvPr id="6" name="文本框 5"/>
          <p:cNvSpPr txBox="1"/>
          <p:nvPr/>
        </p:nvSpPr>
        <p:spPr>
          <a:xfrm>
            <a:off x="630542" y="1686547"/>
            <a:ext cx="8009890" cy="2221314"/>
          </a:xfrm>
          <a:prstGeom prst="rect">
            <a:avLst/>
          </a:prstGeom>
          <a:noFill/>
        </p:spPr>
        <p:txBody>
          <a:bodyPr wrap="square" rtlCol="0">
            <a:spAutoFit/>
          </a:bodyPr>
          <a:lstStyle/>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（一）智育是继承、传递社会文明的条件</a:t>
            </a:r>
          </a:p>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（二）智育是培养科技人才的手段</a:t>
            </a:r>
          </a:p>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（三）智育是实现全面教育的基础</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4941" y="227330"/>
            <a:ext cx="7482101"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三、智育的任务与内容</a:t>
            </a:r>
          </a:p>
        </p:txBody>
      </p:sp>
      <p:sp>
        <p:nvSpPr>
          <p:cNvPr id="6" name="文本框 5"/>
          <p:cNvSpPr txBox="1"/>
          <p:nvPr/>
        </p:nvSpPr>
        <p:spPr>
          <a:xfrm>
            <a:off x="604728" y="1393643"/>
            <a:ext cx="8084185" cy="2693879"/>
          </a:xfrm>
          <a:prstGeom prst="rect">
            <a:avLst/>
          </a:prstGeom>
          <a:noFill/>
        </p:spPr>
        <p:txBody>
          <a:bodyPr wrap="square" rtlCol="0">
            <a:spAutoFit/>
          </a:bodyPr>
          <a:lstStyle/>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（一）智育的任务</a:t>
            </a:r>
            <a:endParaRPr lang="zh-CN" altLang="en-US" sz="32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sz="2800" dirty="0">
                <a:latin typeface="微软雅黑" panose="020B0503020204020204" pitchFamily="34" charset="-122"/>
                <a:ea typeface="微软雅黑" panose="020B0503020204020204" pitchFamily="34" charset="-122"/>
                <a:cs typeface="微软雅黑" panose="020B0503020204020204" pitchFamily="34" charset="-122"/>
              </a:rPr>
              <a:t>1.</a:t>
            </a:r>
            <a:r>
              <a:rPr sz="2800" dirty="0">
                <a:latin typeface="微软雅黑" panose="020B0503020204020204" pitchFamily="34" charset="-122"/>
                <a:ea typeface="微软雅黑" panose="020B0503020204020204" pitchFamily="34" charset="-122"/>
                <a:cs typeface="微软雅黑" panose="020B0503020204020204" pitchFamily="34" charset="-122"/>
              </a:rPr>
              <a:t>向学生传授系统的文化科学基础知识；</a:t>
            </a:r>
          </a:p>
          <a:p>
            <a:pPr fontAlgn="auto">
              <a:lnSpc>
                <a:spcPct val="150000"/>
              </a:lnSpc>
            </a:pPr>
            <a:r>
              <a:rPr lang="en-US" sz="2800" dirty="0">
                <a:latin typeface="微软雅黑" panose="020B0503020204020204" pitchFamily="34" charset="-122"/>
                <a:ea typeface="微软雅黑" panose="020B0503020204020204" pitchFamily="34" charset="-122"/>
                <a:cs typeface="微软雅黑" panose="020B0503020204020204" pitchFamily="34" charset="-122"/>
              </a:rPr>
              <a:t>2.</a:t>
            </a:r>
            <a:r>
              <a:rPr sz="2800" dirty="0">
                <a:latin typeface="微软雅黑" panose="020B0503020204020204" pitchFamily="34" charset="-122"/>
                <a:ea typeface="微软雅黑" panose="020B0503020204020204" pitchFamily="34" charset="-122"/>
                <a:cs typeface="微软雅黑" panose="020B0503020204020204" pitchFamily="34" charset="-122"/>
              </a:rPr>
              <a:t>培养训练学生形成基本技能；</a:t>
            </a:r>
          </a:p>
          <a:p>
            <a:pPr fontAlgn="auto">
              <a:lnSpc>
                <a:spcPct val="150000"/>
              </a:lnSpc>
            </a:pPr>
            <a:r>
              <a:rPr lang="en-US" sz="2800" dirty="0">
                <a:latin typeface="微软雅黑" panose="020B0503020204020204" pitchFamily="34" charset="-122"/>
                <a:ea typeface="微软雅黑" panose="020B0503020204020204" pitchFamily="34" charset="-122"/>
                <a:cs typeface="微软雅黑" panose="020B0503020204020204" pitchFamily="34" charset="-122"/>
              </a:rPr>
              <a:t>3.</a:t>
            </a:r>
            <a:r>
              <a:rPr sz="2800" dirty="0">
                <a:latin typeface="微软雅黑" panose="020B0503020204020204" pitchFamily="34" charset="-122"/>
                <a:ea typeface="微软雅黑" panose="020B0503020204020204" pitchFamily="34" charset="-122"/>
                <a:cs typeface="微软雅黑" panose="020B0503020204020204" pitchFamily="34" charset="-122"/>
              </a:rPr>
              <a:t>发展学生智力。</a:t>
            </a:r>
          </a:p>
        </p:txBody>
      </p:sp>
      <p:pic>
        <p:nvPicPr>
          <p:cNvPr id="3074" name="Picture 2">
            <a:extLst>
              <a:ext uri="{FF2B5EF4-FFF2-40B4-BE49-F238E27FC236}">
                <a16:creationId xmlns:a16="http://schemas.microsoft.com/office/drawing/2014/main" id="{4278BAB1-2B46-49DA-A57A-5C05858E7AE3}"/>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687" t="8635" r="5320" b="13795"/>
          <a:stretch/>
        </p:blipFill>
        <p:spPr bwMode="auto">
          <a:xfrm>
            <a:off x="6042505" y="2958362"/>
            <a:ext cx="2366243" cy="151286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4941" y="227330"/>
            <a:ext cx="7482101"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三、智育的任务与内容</a:t>
            </a:r>
          </a:p>
        </p:txBody>
      </p:sp>
      <p:sp>
        <p:nvSpPr>
          <p:cNvPr id="6" name="文本框 5"/>
          <p:cNvSpPr txBox="1"/>
          <p:nvPr/>
        </p:nvSpPr>
        <p:spPr>
          <a:xfrm>
            <a:off x="492759" y="1214497"/>
            <a:ext cx="8084185" cy="3535712"/>
          </a:xfrm>
          <a:prstGeom prst="rect">
            <a:avLst/>
          </a:prstGeom>
          <a:noFill/>
        </p:spPr>
        <p:txBody>
          <a:bodyPr wrap="square" rtlCol="0">
            <a:spAutoFit/>
          </a:bodyPr>
          <a:lstStyle/>
          <a:p>
            <a:pPr algn="l" fontAlgn="auto">
              <a:lnSpc>
                <a:spcPct val="150000"/>
              </a:lnSpc>
              <a:buClrTx/>
              <a:buSzTx/>
              <a:buFontTx/>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(二)智育内容</a:t>
            </a:r>
            <a:endParaRPr lang="en-US" altLang="zh-CN" sz="3200" b="1" dirty="0">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buClrTx/>
              <a:buSzTx/>
              <a:buFontTx/>
            </a:pP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智育内容的确定一般都主要遵循两种基本原则：</a:t>
            </a:r>
          </a:p>
          <a:p>
            <a:pPr fontAlgn="auto">
              <a:lnSpc>
                <a:spcPct val="150000"/>
              </a:lnSpc>
            </a:pPr>
            <a:r>
              <a:rPr lang="en-US" sz="2400" b="1" dirty="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基础性原则，</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学生所学的是在未来的社会生活中常用的、能为进一步学习打基础的课程；</a:t>
            </a:r>
            <a:endParaRPr lang="en-US" sz="24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sz="2400" b="1" dirty="0">
                <a:latin typeface="微软雅黑" panose="020B0503020204020204" pitchFamily="34" charset="-122"/>
                <a:ea typeface="微软雅黑" panose="020B0503020204020204" pitchFamily="34" charset="-122"/>
                <a:cs typeface="微软雅黑" panose="020B0503020204020204" pitchFamily="34" charset="-122"/>
              </a:rPr>
              <a:t>2.</a:t>
            </a:r>
            <a:r>
              <a:rPr sz="2400" b="1" dirty="0">
                <a:latin typeface="微软雅黑" panose="020B0503020204020204" pitchFamily="34" charset="-122"/>
                <a:ea typeface="微软雅黑" panose="020B0503020204020204" pitchFamily="34" charset="-122"/>
                <a:cs typeface="微软雅黑" panose="020B0503020204020204" pitchFamily="34" charset="-122"/>
              </a:rPr>
              <a:t>全面性原则</a:t>
            </a:r>
            <a:r>
              <a:rPr sz="2400" dirty="0">
                <a:latin typeface="微软雅黑" panose="020B0503020204020204" pitchFamily="34" charset="-122"/>
                <a:ea typeface="微软雅黑" panose="020B0503020204020204" pitchFamily="34" charset="-122"/>
                <a:cs typeface="微软雅黑" panose="020B0503020204020204" pitchFamily="34" charset="-122"/>
              </a:rPr>
              <a:t>，即指课程的内容应该包括自然的社会的和思维的等方方面面的课程。</a:t>
            </a:r>
          </a:p>
        </p:txBody>
      </p:sp>
    </p:spTree>
    <p:extLst>
      <p:ext uri="{BB962C8B-B14F-4D97-AF65-F5344CB8AC3E}">
        <p14:creationId xmlns:p14="http://schemas.microsoft.com/office/powerpoint/2010/main" val="2378412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869" y="297271"/>
            <a:ext cx="9026136" cy="988347"/>
          </a:xfrm>
          <a:prstGeom prst="rect">
            <a:avLst/>
          </a:prstGeom>
          <a:noFill/>
        </p:spPr>
        <p:txBody>
          <a:bodyPr wrap="square" rtlCol="0">
            <a:spAutoFit/>
          </a:bodyPr>
          <a:lstStyle/>
          <a:p>
            <a:pPr>
              <a:lnSpc>
                <a:spcPct val="150000"/>
              </a:lnSpc>
            </a:pPr>
            <a:r>
              <a:rPr lang="zh-CN" altLang="en-US" sz="4400" b="1" dirty="0">
                <a:latin typeface="微软雅黑" panose="020B0503020204020204" pitchFamily="34" charset="-122"/>
                <a:ea typeface="微软雅黑" panose="020B0503020204020204" pitchFamily="34" charset="-122"/>
              </a:rPr>
              <a:t>四、智育实施中的主要问题与原因</a:t>
            </a:r>
          </a:p>
        </p:txBody>
      </p:sp>
      <p:sp>
        <p:nvSpPr>
          <p:cNvPr id="6" name="文本框 5"/>
          <p:cNvSpPr txBox="1"/>
          <p:nvPr/>
        </p:nvSpPr>
        <p:spPr>
          <a:xfrm>
            <a:off x="604376" y="1455317"/>
            <a:ext cx="8009890" cy="3247877"/>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问题：</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（一）智育内容过窄过深</a:t>
            </a:r>
          </a:p>
          <a:p>
            <a:pPr fontAlgn="auto">
              <a:lnSpc>
                <a:spcPct val="150000"/>
              </a:lnSpc>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          </a:t>
            </a:r>
            <a:r>
              <a:rPr lang="zh-CN" sz="2800" dirty="0">
                <a:latin typeface="微软雅黑" panose="020B0503020204020204" pitchFamily="34" charset="-122"/>
                <a:ea typeface="微软雅黑" panose="020B0503020204020204" pitchFamily="34" charset="-122"/>
                <a:cs typeface="微软雅黑" panose="020B0503020204020204" pitchFamily="34" charset="-122"/>
              </a:rPr>
              <a:t>（二）忽视学生的实践与创新</a:t>
            </a:r>
          </a:p>
          <a:p>
            <a:pPr fontAlgn="auto">
              <a:lnSpc>
                <a:spcPct val="150000"/>
              </a:lnSpc>
            </a:pPr>
            <a:r>
              <a:rPr lang="zh-CN" sz="2800" b="1" dirty="0">
                <a:latin typeface="微软雅黑" panose="020B0503020204020204" pitchFamily="34" charset="-122"/>
                <a:ea typeface="微软雅黑" panose="020B0503020204020204" pitchFamily="34" charset="-122"/>
                <a:cs typeface="微软雅黑" panose="020B0503020204020204" pitchFamily="34" charset="-122"/>
              </a:rPr>
              <a:t>原因：</a:t>
            </a:r>
            <a:r>
              <a:rPr lang="zh-CN" sz="2800" dirty="0">
                <a:latin typeface="微软雅黑" panose="020B0503020204020204" pitchFamily="34" charset="-122"/>
                <a:ea typeface="微软雅黑" panose="020B0503020204020204" pitchFamily="34" charset="-122"/>
                <a:cs typeface="微软雅黑" panose="020B0503020204020204" pitchFamily="34" charset="-122"/>
              </a:rPr>
              <a:t> 主要是由应试教育造成的。学校、教师重知识的传授，轻实践能力的培养，甚至排斥实践活动。</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657358" y="298404"/>
            <a:ext cx="7292417" cy="988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第三节 </a:t>
            </a:r>
            <a:r>
              <a:rPr lang="zh-CN" altLang="en-US" sz="4800" b="1" dirty="0">
                <a:solidFill>
                  <a:prstClr val="black"/>
                </a:solidFill>
                <a:latin typeface="微软雅黑" panose="020B0503020204020204" pitchFamily="34" charset="-122"/>
                <a:ea typeface="微软雅黑" panose="020B0503020204020204" pitchFamily="34" charset="-122"/>
              </a:rPr>
              <a:t>体</a:t>
            </a:r>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育</a:t>
            </a:r>
            <a:endParaRPr lang="en-US" altLang="zh-CN" sz="4800" dirty="0">
              <a:solidFill>
                <a:schemeClr val="tx1">
                  <a:lumMod val="65000"/>
                  <a:lumOff val="35000"/>
                </a:schemeClr>
              </a:solidFill>
              <a:latin typeface="华文中宋" panose="02010600040101010101" charset="-122"/>
              <a:ea typeface="华文中宋" panose="02010600040101010101" charset="-122"/>
            </a:endParaRPr>
          </a:p>
        </p:txBody>
      </p:sp>
      <p:sp>
        <p:nvSpPr>
          <p:cNvPr id="2" name="文本框 1">
            <a:extLst>
              <a:ext uri="{FF2B5EF4-FFF2-40B4-BE49-F238E27FC236}">
                <a16:creationId xmlns:a16="http://schemas.microsoft.com/office/drawing/2014/main" id="{7A311315-632A-48C5-B032-93766168AB6C}"/>
              </a:ext>
            </a:extLst>
          </p:cNvPr>
          <p:cNvSpPr txBox="1"/>
          <p:nvPr/>
        </p:nvSpPr>
        <p:spPr>
          <a:xfrm>
            <a:off x="656487" y="1168192"/>
            <a:ext cx="8181080" cy="3676904"/>
          </a:xfrm>
          <a:prstGeom prst="rect">
            <a:avLst/>
          </a:prstGeom>
          <a:noFill/>
        </p:spPr>
        <p:txBody>
          <a:bodyPr wrap="square" rtlCol="0">
            <a:spAutoFit/>
          </a:bodyPr>
          <a:lstStyle/>
          <a:p>
            <a:pPr>
              <a:lnSpc>
                <a:spcPct val="150000"/>
              </a:lnSpc>
            </a:pPr>
            <a:r>
              <a:rPr lang="zh-CN" altLang="en-US" sz="4000" b="1" dirty="0">
                <a:latin typeface="微软雅黑" panose="020B0503020204020204" pitchFamily="34" charset="-122"/>
                <a:ea typeface="微软雅黑" panose="020B0503020204020204" pitchFamily="34" charset="-122"/>
              </a:rPr>
              <a:t>一、体育的概述</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二、体育的价值意义</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二、体育的任务</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三、体育实施中存在的主要问题</a:t>
            </a:r>
            <a:endParaRPr lang="en-US" altLang="zh-CN" sz="4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15221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55110" y="123825"/>
            <a:ext cx="6646944"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一、体育的概述</a:t>
            </a:r>
          </a:p>
        </p:txBody>
      </p:sp>
      <p:sp>
        <p:nvSpPr>
          <p:cNvPr id="6" name="文本框 5"/>
          <p:cNvSpPr txBox="1"/>
          <p:nvPr/>
        </p:nvSpPr>
        <p:spPr>
          <a:xfrm>
            <a:off x="432422" y="1044731"/>
            <a:ext cx="8115300" cy="3915944"/>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（一）体育的概念</a:t>
            </a: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 广义的体育，</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指群众体育和竞技体育，它是文化教育的重要组成部分，是指以身体练习为基本手段，以增强人民体质和健康、提高运动技术水平、丰富社会文化生活为目的一种社会活动；</a:t>
            </a:r>
          </a:p>
          <a:p>
            <a:pPr fontAlgn="auto">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 狭义的体育，</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仅指学校体育，它是全面教育的重要组成部分，是教育者有目的、有计划、有组织地向学生传授体育卫生知识和技能，全面发展学生的机体素质，增强学生的体质和运动能力，培养学生良好的体育道德品质和意志品质的教育活动。</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746203" y="1477710"/>
            <a:ext cx="8397797" cy="2601546"/>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（二）体育的意义</a:t>
            </a: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sz="2800" dirty="0">
                <a:latin typeface="微软雅黑" panose="020B0503020204020204" pitchFamily="34" charset="-122"/>
                <a:ea typeface="微软雅黑" panose="020B0503020204020204" pitchFamily="34" charset="-122"/>
                <a:cs typeface="微软雅黑" panose="020B0503020204020204" pitchFamily="34" charset="-122"/>
              </a:rPr>
              <a:t>1. </a:t>
            </a:r>
            <a:r>
              <a:rPr sz="2800" dirty="0" err="1">
                <a:latin typeface="微软雅黑" panose="020B0503020204020204" pitchFamily="34" charset="-122"/>
                <a:ea typeface="微软雅黑" panose="020B0503020204020204" pitchFamily="34" charset="-122"/>
                <a:cs typeface="微软雅黑" panose="020B0503020204020204" pitchFamily="34" charset="-122"/>
              </a:rPr>
              <a:t>体育是促进人体全面发展，增强人的体质的需要</a:t>
            </a:r>
            <a:endParaRPr sz="28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2. </a:t>
            </a:r>
            <a:r>
              <a:rPr lang="en-US" altLang="zh-CN" sz="2800" dirty="0" err="1">
                <a:latin typeface="微软雅黑" panose="020B0503020204020204" pitchFamily="34" charset="-122"/>
                <a:ea typeface="微软雅黑" panose="020B0503020204020204" pitchFamily="34" charset="-122"/>
                <a:cs typeface="微软雅黑" panose="020B0503020204020204" pitchFamily="34" charset="-122"/>
              </a:rPr>
              <a:t>体育是促进其他各育健康发展的需要</a:t>
            </a: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3. </a:t>
            </a:r>
            <a:r>
              <a:rPr lang="zh-CN" sz="2800" dirty="0">
                <a:latin typeface="微软雅黑" panose="020B0503020204020204" pitchFamily="34" charset="-122"/>
                <a:ea typeface="微软雅黑" panose="020B0503020204020204" pitchFamily="34" charset="-122"/>
                <a:cs typeface="微软雅黑" panose="020B0503020204020204" pitchFamily="34" charset="-122"/>
              </a:rPr>
              <a:t>体育是丰富学生业余生活的需要</a:t>
            </a:r>
          </a:p>
        </p:txBody>
      </p:sp>
      <p:sp>
        <p:nvSpPr>
          <p:cNvPr id="2" name="TextBox 3">
            <a:extLst>
              <a:ext uri="{FF2B5EF4-FFF2-40B4-BE49-F238E27FC236}">
                <a16:creationId xmlns:a16="http://schemas.microsoft.com/office/drawing/2014/main" id="{2E25CC29-E391-488B-B6AF-E092BCC7E404}"/>
              </a:ext>
            </a:extLst>
          </p:cNvPr>
          <p:cNvSpPr txBox="1"/>
          <p:nvPr/>
        </p:nvSpPr>
        <p:spPr>
          <a:xfrm>
            <a:off x="1855110" y="123825"/>
            <a:ext cx="6646944"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一、体育的概述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38428" y="192768"/>
            <a:ext cx="5087620"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二、体育的任务</a:t>
            </a:r>
          </a:p>
        </p:txBody>
      </p:sp>
      <p:sp>
        <p:nvSpPr>
          <p:cNvPr id="6" name="文本框 5"/>
          <p:cNvSpPr txBox="1"/>
          <p:nvPr/>
        </p:nvSpPr>
        <p:spPr>
          <a:xfrm>
            <a:off x="208759" y="1469856"/>
            <a:ext cx="8935241" cy="3351046"/>
          </a:xfrm>
          <a:prstGeom prst="rect">
            <a:avLst/>
          </a:prstGeom>
          <a:noFill/>
        </p:spPr>
        <p:txBody>
          <a:bodyPr wrap="square" rtlCol="0">
            <a:spAutoFit/>
          </a:bodyPr>
          <a:lstStyle/>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（一）全面发展学生的身体素质， 增强学生体质</a:t>
            </a: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（二）使学生掌握基本的体育卫生知识， 养成自觉锻炼的好习惯</a:t>
            </a: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（三）在体育运动中培养学生优良的道德品质</a:t>
            </a: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（四）为国家发现、选拔和培养体育人才</a:t>
            </a:r>
          </a:p>
          <a:p>
            <a:pPr fontAlgn="auto">
              <a:lnSpc>
                <a:spcPct val="150000"/>
              </a:lnSpc>
            </a:pPr>
            <a:endParaRPr 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algn="ctr" fontAlgn="auto">
              <a:lnSpc>
                <a:spcPct val="150000"/>
              </a:lnSpc>
            </a:pPr>
            <a:r>
              <a:rPr lang="zh-CN" sz="2400" b="1" dirty="0">
                <a:latin typeface="微软雅黑" panose="020B0503020204020204" pitchFamily="34" charset="-122"/>
                <a:ea typeface="微软雅黑" panose="020B0503020204020204" pitchFamily="34" charset="-122"/>
                <a:cs typeface="微软雅黑" panose="020B0503020204020204" pitchFamily="34" charset="-122"/>
              </a:rPr>
              <a:t>（以体养德、以体促智、以体健美、以体助劳）</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0F3CF1F3-52C7-4543-82A7-3F828CB09DE7}"/>
              </a:ext>
            </a:extLst>
          </p:cNvPr>
          <p:cNvSpPr txBox="1"/>
          <p:nvPr/>
        </p:nvSpPr>
        <p:spPr>
          <a:xfrm>
            <a:off x="3624009" y="190345"/>
            <a:ext cx="7061407" cy="4600234"/>
          </a:xfrm>
          <a:prstGeom prst="rect">
            <a:avLst/>
          </a:prstGeom>
          <a:noFill/>
        </p:spPr>
        <p:txBody>
          <a:bodyPr wrap="square" rtlCol="0">
            <a:spAutoFit/>
          </a:bodyPr>
          <a:lstStyle/>
          <a:p>
            <a:pPr>
              <a:lnSpc>
                <a:spcPct val="150000"/>
              </a:lnSpc>
            </a:pPr>
            <a:r>
              <a:rPr lang="zh-CN" altLang="en-US" sz="4000" b="1" dirty="0">
                <a:latin typeface="微软雅黑" panose="020B0503020204020204" pitchFamily="34" charset="-122"/>
                <a:ea typeface="微软雅黑" panose="020B0503020204020204" pitchFamily="34" charset="-122"/>
              </a:rPr>
              <a:t>第一节 德育</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第二节 智育</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第三节 体育</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第四节 美育</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第五节 劳动教育</a:t>
            </a:r>
          </a:p>
        </p:txBody>
      </p:sp>
      <p:sp>
        <p:nvSpPr>
          <p:cNvPr id="6" name="矩形 5">
            <a:extLst>
              <a:ext uri="{FF2B5EF4-FFF2-40B4-BE49-F238E27FC236}">
                <a16:creationId xmlns:a16="http://schemas.microsoft.com/office/drawing/2014/main" id="{934A8E50-CC8D-416A-9FE7-97AF268AAE32}"/>
              </a:ext>
            </a:extLst>
          </p:cNvPr>
          <p:cNvSpPr/>
          <p:nvPr/>
        </p:nvSpPr>
        <p:spPr>
          <a:xfrm>
            <a:off x="974116" y="364851"/>
            <a:ext cx="1287053" cy="3811337"/>
          </a:xfrm>
          <a:prstGeom prst="rect">
            <a:avLst/>
          </a:prstGeom>
          <a:solidFill>
            <a:srgbClr val="5D6D3B"/>
          </a:solidFill>
          <a:ln>
            <a:noFill/>
          </a:ln>
          <a:effectLst>
            <a:outerShdw blurRad="50800" dist="38100" dir="18900000" algn="b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p>
        </p:txBody>
      </p:sp>
      <p:sp>
        <p:nvSpPr>
          <p:cNvPr id="7" name="矩形 6">
            <a:extLst>
              <a:ext uri="{FF2B5EF4-FFF2-40B4-BE49-F238E27FC236}">
                <a16:creationId xmlns:a16="http://schemas.microsoft.com/office/drawing/2014/main" id="{1223AACE-D25D-4E1D-AED2-FF989BC814C0}"/>
              </a:ext>
            </a:extLst>
          </p:cNvPr>
          <p:cNvSpPr/>
          <p:nvPr/>
        </p:nvSpPr>
        <p:spPr>
          <a:xfrm>
            <a:off x="1470440" y="1173864"/>
            <a:ext cx="1433247" cy="3717316"/>
          </a:xfrm>
          <a:prstGeom prst="rect">
            <a:avLst/>
          </a:prstGeom>
          <a:solidFill>
            <a:srgbClr val="BCCCA7">
              <a:alpha val="87000"/>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p>
        </p:txBody>
      </p:sp>
      <p:sp>
        <p:nvSpPr>
          <p:cNvPr id="5" name="文本框 4">
            <a:extLst>
              <a:ext uri="{FF2B5EF4-FFF2-40B4-BE49-F238E27FC236}">
                <a16:creationId xmlns:a16="http://schemas.microsoft.com/office/drawing/2014/main" id="{97848BBE-108A-428C-B0ED-52DCEBE4C940}"/>
              </a:ext>
            </a:extLst>
          </p:cNvPr>
          <p:cNvSpPr txBox="1"/>
          <p:nvPr/>
        </p:nvSpPr>
        <p:spPr>
          <a:xfrm>
            <a:off x="810860" y="302633"/>
            <a:ext cx="2215991" cy="4430175"/>
          </a:xfrm>
          <a:prstGeom prst="rect">
            <a:avLst/>
          </a:prstGeom>
          <a:noFill/>
        </p:spPr>
        <p:txBody>
          <a:bodyPr vert="eaVert" wrap="square" rtlCol="0">
            <a:spAutoFit/>
          </a:bodyPr>
          <a:lstStyle/>
          <a:p>
            <a:r>
              <a:rPr lang="zh-CN" altLang="en-US" sz="4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第八讲  </a:t>
            </a:r>
          </a:p>
          <a:p>
            <a:pPr algn="ctr"/>
            <a:r>
              <a:rPr lang="zh-CN" altLang="en-US" sz="4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全面发展教育的                 组成部分</a:t>
            </a:r>
          </a:p>
        </p:txBody>
      </p:sp>
    </p:spTree>
    <p:extLst>
      <p:ext uri="{BB962C8B-B14F-4D97-AF65-F5344CB8AC3E}">
        <p14:creationId xmlns:p14="http://schemas.microsoft.com/office/powerpoint/2010/main" val="4004240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5388" y="159178"/>
            <a:ext cx="9026136" cy="988347"/>
          </a:xfrm>
          <a:prstGeom prst="rect">
            <a:avLst/>
          </a:prstGeom>
          <a:noFill/>
        </p:spPr>
        <p:txBody>
          <a:bodyPr wrap="square" rtlCol="0">
            <a:spAutoFit/>
          </a:bodyPr>
          <a:lstStyle/>
          <a:p>
            <a:pPr>
              <a:lnSpc>
                <a:spcPct val="150000"/>
              </a:lnSpc>
            </a:pPr>
            <a:r>
              <a:rPr lang="zh-CN" altLang="en-US" sz="4400" b="1" dirty="0">
                <a:latin typeface="微软雅黑" panose="020B0503020204020204" pitchFamily="34" charset="-122"/>
                <a:ea typeface="微软雅黑" panose="020B0503020204020204" pitchFamily="34" charset="-122"/>
              </a:rPr>
              <a:t>三、体育实施中存在的主要问题</a:t>
            </a:r>
          </a:p>
        </p:txBody>
      </p:sp>
      <p:sp>
        <p:nvSpPr>
          <p:cNvPr id="6" name="文本框 5"/>
          <p:cNvSpPr txBox="1"/>
          <p:nvPr/>
        </p:nvSpPr>
        <p:spPr>
          <a:xfrm>
            <a:off x="451355" y="1186594"/>
            <a:ext cx="8009890" cy="3638945"/>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（一）学校中体育的课时过少，学生运动时间不足</a:t>
            </a:r>
          </a:p>
          <a:p>
            <a:pPr fontAlgn="auto">
              <a:lnSpc>
                <a:spcPct val="150000"/>
              </a:lnSpc>
            </a:pPr>
            <a:r>
              <a:rPr lang="zh-CN" sz="2000" dirty="0">
                <a:latin typeface="微软雅黑" panose="020B0503020204020204" pitchFamily="34" charset="-122"/>
                <a:ea typeface="微软雅黑" panose="020B0503020204020204" pitchFamily="34" charset="-122"/>
                <a:cs typeface="微软雅黑" panose="020B0503020204020204" pitchFamily="34" charset="-122"/>
              </a:rPr>
              <a:t>         体育课得不到学校、教师和家长应有的重视，表现为体育课的课节与其他学科的课节相比相对较少，还经常被其他</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主科</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占用。</a:t>
            </a:r>
          </a:p>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（二）体育课的实际效果较差，学生体质下降</a:t>
            </a:r>
          </a:p>
          <a:p>
            <a:pPr fontAlgn="auto">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         学生参加体育活动的时间少，缺乏体育尝试和体育基本技能，也没有养成锻炼身体和卫生保健的良好习惯，其结果是造成了普遍学生的体质下降。</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657358" y="298404"/>
            <a:ext cx="7292417" cy="988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第</a:t>
            </a:r>
            <a:r>
              <a:rPr lang="zh-CN" altLang="en-US" sz="4800" b="1" dirty="0">
                <a:solidFill>
                  <a:prstClr val="black"/>
                </a:solidFill>
                <a:latin typeface="微软雅黑" panose="020B0503020204020204" pitchFamily="34" charset="-122"/>
                <a:ea typeface="微软雅黑" panose="020B0503020204020204" pitchFamily="34" charset="-122"/>
              </a:rPr>
              <a:t>四</a:t>
            </a:r>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节 </a:t>
            </a:r>
            <a:r>
              <a:rPr lang="zh-CN" altLang="en-US" sz="4800" b="1" dirty="0">
                <a:solidFill>
                  <a:prstClr val="black"/>
                </a:solidFill>
                <a:latin typeface="微软雅黑" panose="020B0503020204020204" pitchFamily="34" charset="-122"/>
                <a:ea typeface="微软雅黑" panose="020B0503020204020204" pitchFamily="34" charset="-122"/>
              </a:rPr>
              <a:t>美</a:t>
            </a:r>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育</a:t>
            </a:r>
            <a:endParaRPr lang="en-US" altLang="zh-CN" sz="4800" dirty="0">
              <a:solidFill>
                <a:schemeClr val="tx1">
                  <a:lumMod val="65000"/>
                  <a:lumOff val="35000"/>
                </a:schemeClr>
              </a:solidFill>
              <a:latin typeface="华文中宋" panose="02010600040101010101" charset="-122"/>
              <a:ea typeface="华文中宋" panose="02010600040101010101" charset="-122"/>
            </a:endParaRPr>
          </a:p>
        </p:txBody>
      </p:sp>
      <p:sp>
        <p:nvSpPr>
          <p:cNvPr id="2" name="文本框 1">
            <a:extLst>
              <a:ext uri="{FF2B5EF4-FFF2-40B4-BE49-F238E27FC236}">
                <a16:creationId xmlns:a16="http://schemas.microsoft.com/office/drawing/2014/main" id="{7A311315-632A-48C5-B032-93766168AB6C}"/>
              </a:ext>
            </a:extLst>
          </p:cNvPr>
          <p:cNvSpPr txBox="1"/>
          <p:nvPr/>
        </p:nvSpPr>
        <p:spPr>
          <a:xfrm>
            <a:off x="656487" y="1168192"/>
            <a:ext cx="8181080" cy="3676904"/>
          </a:xfrm>
          <a:prstGeom prst="rect">
            <a:avLst/>
          </a:prstGeom>
          <a:noFill/>
        </p:spPr>
        <p:txBody>
          <a:bodyPr wrap="square" rtlCol="0">
            <a:spAutoFit/>
          </a:bodyPr>
          <a:lstStyle/>
          <a:p>
            <a:pPr>
              <a:lnSpc>
                <a:spcPct val="150000"/>
              </a:lnSpc>
            </a:pPr>
            <a:r>
              <a:rPr lang="zh-CN" altLang="en-US" sz="4000" b="1" dirty="0">
                <a:latin typeface="微软雅黑" panose="020B0503020204020204" pitchFamily="34" charset="-122"/>
                <a:ea typeface="微软雅黑" panose="020B0503020204020204" pitchFamily="34" charset="-122"/>
              </a:rPr>
              <a:t>一、美育的概述</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二、美育的价值</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三、美育的任务与内容</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四、美育实施中存在的主要问题</a:t>
            </a:r>
            <a:endParaRPr lang="en-US" altLang="zh-CN" sz="4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16518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4683" y="112425"/>
            <a:ext cx="5003642"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一、美育的概述</a:t>
            </a:r>
          </a:p>
        </p:txBody>
      </p:sp>
      <p:sp>
        <p:nvSpPr>
          <p:cNvPr id="6" name="文本框 5"/>
          <p:cNvSpPr txBox="1"/>
          <p:nvPr/>
        </p:nvSpPr>
        <p:spPr>
          <a:xfrm>
            <a:off x="511071" y="1033699"/>
            <a:ext cx="8282098" cy="3997376"/>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（一）美育的概念</a:t>
            </a: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美育，亦称</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审美教育</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或</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美感教育</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，是指教师有目的、有组织、有计划地通过</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自然美、艺术美、社会美和科学美</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的内容向学生施加审美影响，使学生</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掌握美的知识</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提升审美情趣与审美素养、培养学生感受美、鉴赏美、表现美、创造美的能力</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，使其养成学生高尚的情操和文明的行为习惯，促进其全面发展的教育。</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82" y="1290047"/>
            <a:ext cx="5087620" cy="743986"/>
          </a:xfrm>
          <a:prstGeom prst="rect">
            <a:avLst/>
          </a:prstGeom>
          <a:noFill/>
        </p:spPr>
        <p:txBody>
          <a:bodyPr wrap="square" rtlCol="0">
            <a:spAutoFit/>
          </a:bodyPr>
          <a:lstStyle/>
          <a:p>
            <a:pPr fontAlgn="auto">
              <a:lnSpc>
                <a:spcPct val="150000"/>
              </a:lnSpc>
            </a:pPr>
            <a:r>
              <a:rPr lang="zh-CN" altLang="en-US" sz="3200" b="1" dirty="0">
                <a:latin typeface="微软雅黑" panose="020B0503020204020204" pitchFamily="34" charset="-122"/>
                <a:ea typeface="微软雅黑" panose="020B0503020204020204" pitchFamily="34" charset="-122"/>
                <a:sym typeface="+mn-ea"/>
              </a:rPr>
              <a:t>（二）美育的特点</a:t>
            </a:r>
          </a:p>
        </p:txBody>
      </p:sp>
      <p:sp>
        <p:nvSpPr>
          <p:cNvPr id="6" name="文本框 5"/>
          <p:cNvSpPr txBox="1"/>
          <p:nvPr/>
        </p:nvSpPr>
        <p:spPr>
          <a:xfrm>
            <a:off x="1063443" y="2108220"/>
            <a:ext cx="8009890" cy="1955215"/>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1.以美示人的形象性</a:t>
            </a:r>
          </a:p>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2.以美感人的情感性</a:t>
            </a:r>
          </a:p>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3.以美化人的渗透性</a:t>
            </a:r>
          </a:p>
        </p:txBody>
      </p:sp>
      <p:sp>
        <p:nvSpPr>
          <p:cNvPr id="2" name="TextBox 3">
            <a:extLst>
              <a:ext uri="{FF2B5EF4-FFF2-40B4-BE49-F238E27FC236}">
                <a16:creationId xmlns:a16="http://schemas.microsoft.com/office/drawing/2014/main" id="{FCE49534-240E-4AB3-8BEA-A58C745CAFBF}"/>
              </a:ext>
            </a:extLst>
          </p:cNvPr>
          <p:cNvSpPr txBox="1"/>
          <p:nvPr/>
        </p:nvSpPr>
        <p:spPr>
          <a:xfrm>
            <a:off x="1665880" y="146015"/>
            <a:ext cx="5003642"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一、美育的概述</a:t>
            </a:r>
          </a:p>
        </p:txBody>
      </p:sp>
      <p:pic>
        <p:nvPicPr>
          <p:cNvPr id="4098" name="Picture 2">
            <a:extLst>
              <a:ext uri="{FF2B5EF4-FFF2-40B4-BE49-F238E27FC236}">
                <a16:creationId xmlns:a16="http://schemas.microsoft.com/office/drawing/2014/main" id="{445DF922-8B71-4E74-9B8E-691C004284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8091" y="1888133"/>
            <a:ext cx="3492137" cy="239538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45893" y="267413"/>
            <a:ext cx="5087620" cy="1069845"/>
          </a:xfrm>
          <a:prstGeom prst="rect">
            <a:avLst/>
          </a:prstGeom>
          <a:noFill/>
        </p:spPr>
        <p:txBody>
          <a:bodyPr wrap="square" rtlCol="0">
            <a:spAutoFit/>
          </a:bodyPr>
          <a:lstStyle/>
          <a:p>
            <a:pPr fontAlgn="auto">
              <a:lnSpc>
                <a:spcPct val="150000"/>
              </a:lnSpc>
            </a:pPr>
            <a:r>
              <a:rPr lang="zh-CN" altLang="en-US" sz="4800" b="1" dirty="0">
                <a:latin typeface="微软雅黑" panose="020B0503020204020204" pitchFamily="34" charset="-122"/>
                <a:ea typeface="微软雅黑" panose="020B0503020204020204" pitchFamily="34" charset="-122"/>
                <a:sym typeface="+mn-ea"/>
              </a:rPr>
              <a:t>二、美育的价值</a:t>
            </a:r>
          </a:p>
        </p:txBody>
      </p:sp>
      <p:sp>
        <p:nvSpPr>
          <p:cNvPr id="6" name="文本框 5"/>
          <p:cNvSpPr txBox="1"/>
          <p:nvPr/>
        </p:nvSpPr>
        <p:spPr>
          <a:xfrm>
            <a:off x="697683" y="1671786"/>
            <a:ext cx="8009890" cy="2970685"/>
          </a:xfrm>
          <a:prstGeom prst="rect">
            <a:avLst/>
          </a:prstGeom>
          <a:noFill/>
        </p:spPr>
        <p:txBody>
          <a:bodyPr wrap="square" rtlCol="0">
            <a:spAutoFit/>
          </a:bodyPr>
          <a:lstStyle/>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（一）提升人的审美素质</a:t>
            </a:r>
          </a:p>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（二）培育良好文明习惯、陶冶高尚情操</a:t>
            </a:r>
          </a:p>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（三）促进各育的整体发展</a:t>
            </a:r>
          </a:p>
          <a:p>
            <a:pPr fontAlgn="auto">
              <a:lnSpc>
                <a:spcPct val="150000"/>
              </a:lnSpc>
            </a:pPr>
            <a:endParaRPr lang="zh-CN" altLang="en-US" sz="32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263" y="274877"/>
            <a:ext cx="7495916"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三、美育的任务与内容</a:t>
            </a:r>
          </a:p>
        </p:txBody>
      </p:sp>
      <p:sp>
        <p:nvSpPr>
          <p:cNvPr id="6" name="文本框 5"/>
          <p:cNvSpPr txBox="1"/>
          <p:nvPr/>
        </p:nvSpPr>
        <p:spPr>
          <a:xfrm>
            <a:off x="470263" y="1533693"/>
            <a:ext cx="8341813" cy="2889381"/>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（一）美育的任务</a:t>
            </a:r>
          </a:p>
          <a:p>
            <a:pPr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培养学生正确的审美观点，使他们具有感受美、理解美和鉴赏美的知识与能力</a:t>
            </a:r>
          </a:p>
          <a:p>
            <a:pPr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培养学生审美活动的兴趣与技能，提升创造美的能力</a:t>
            </a:r>
          </a:p>
          <a:p>
            <a:pPr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培养学生高尚的情操和文明的行为习惯</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263" y="170374"/>
            <a:ext cx="7495916"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三、美育的任务与内容</a:t>
            </a:r>
          </a:p>
        </p:txBody>
      </p:sp>
      <p:sp>
        <p:nvSpPr>
          <p:cNvPr id="6" name="文本框 5"/>
          <p:cNvSpPr txBox="1"/>
          <p:nvPr/>
        </p:nvSpPr>
        <p:spPr>
          <a:xfrm>
            <a:off x="394587" y="1240219"/>
            <a:ext cx="8009890" cy="3340210"/>
          </a:xfrm>
          <a:prstGeom prst="rect">
            <a:avLst/>
          </a:prstGeom>
          <a:noFill/>
        </p:spPr>
        <p:txBody>
          <a:bodyPr wrap="square" rtlCol="0">
            <a:spAutoFit/>
          </a:bodyPr>
          <a:lstStyle/>
          <a:p>
            <a:pPr fontAlgn="auto">
              <a:lnSpc>
                <a:spcPct val="150000"/>
              </a:lnSpc>
            </a:pPr>
            <a:r>
              <a:rPr lang="zh-CN" altLang="en-US" sz="3200" b="1" dirty="0">
                <a:latin typeface="微软雅黑" panose="020B0503020204020204" pitchFamily="34" charset="-122"/>
                <a:ea typeface="微软雅黑" panose="020B0503020204020204" pitchFamily="34" charset="-122"/>
                <a:cs typeface="微软雅黑" panose="020B0503020204020204" pitchFamily="34" charset="-122"/>
              </a:rPr>
              <a:t>（二）美育的内容</a:t>
            </a:r>
            <a:endParaRPr lang="zh-CN" altLang="en-US" sz="3200" dirty="0">
              <a:latin typeface="微软雅黑" panose="020B0503020204020204" pitchFamily="34" charset="-122"/>
              <a:ea typeface="微软雅黑" panose="020B0503020204020204" pitchFamily="34" charset="-122"/>
              <a:cs typeface="微软雅黑" panose="020B0503020204020204" pitchFamily="34" charset="-122"/>
            </a:endParaRPr>
          </a:p>
          <a:p>
            <a:pPr marL="514350" indent="720000" fontAlgn="auto">
              <a:lnSpc>
                <a:spcPct val="150000"/>
              </a:lnSpc>
              <a:buAutoNum type="arabicPeriod"/>
            </a:pP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自然美               </a:t>
            </a: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pPr marL="514350" indent="720000" fontAlgn="auto">
              <a:lnSpc>
                <a:spcPct val="150000"/>
              </a:lnSpc>
              <a:buAutoNum type="arabicPeriod"/>
            </a:pP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社会美</a:t>
            </a: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pPr marL="514350" indent="720000" fontAlgn="auto">
              <a:lnSpc>
                <a:spcPct val="150000"/>
              </a:lnSpc>
              <a:buAutoNum type="arabicPeriod"/>
            </a:pP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艺术美 </a:t>
            </a: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pPr marL="514350" indent="720000" fontAlgn="auto">
              <a:lnSpc>
                <a:spcPct val="150000"/>
              </a:lnSpc>
              <a:buAutoNum type="arabicPeriod"/>
            </a:pP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科学美</a:t>
            </a:r>
          </a:p>
        </p:txBody>
      </p:sp>
      <p:pic>
        <p:nvPicPr>
          <p:cNvPr id="5124" name="Picture 4">
            <a:extLst>
              <a:ext uri="{FF2B5EF4-FFF2-40B4-BE49-F238E27FC236}">
                <a16:creationId xmlns:a16="http://schemas.microsoft.com/office/drawing/2014/main" id="{CC8C61B7-BAB0-46E1-8725-4659B07C92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0676" y="1795210"/>
            <a:ext cx="3928803" cy="2202511"/>
          </a:xfrm>
          <a:prstGeom prst="rect">
            <a:avLst/>
          </a:prstGeom>
          <a:solidFill>
            <a:schemeClr val="accent1">
              <a:alpha val="45000"/>
            </a:schemeClr>
          </a:solidFill>
          <a:ln>
            <a:noFill/>
          </a:ln>
          <a:effectLst>
            <a:softEdge rad="112500"/>
          </a:effectLst>
        </p:spPr>
      </p:pic>
      <p:sp>
        <p:nvSpPr>
          <p:cNvPr id="2" name="矩形 1">
            <a:extLst>
              <a:ext uri="{FF2B5EF4-FFF2-40B4-BE49-F238E27FC236}">
                <a16:creationId xmlns:a16="http://schemas.microsoft.com/office/drawing/2014/main" id="{41D8B831-E92E-4D9F-A0C4-C39E8218BEDA}"/>
              </a:ext>
            </a:extLst>
          </p:cNvPr>
          <p:cNvSpPr/>
          <p:nvPr/>
        </p:nvSpPr>
        <p:spPr>
          <a:xfrm>
            <a:off x="4349202" y="1884499"/>
            <a:ext cx="3736507" cy="2113222"/>
          </a:xfrm>
          <a:prstGeom prst="rect">
            <a:avLst/>
          </a:prstGeom>
          <a:solidFill>
            <a:schemeClr val="accent3">
              <a:alpha val="3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250356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7055" y="261861"/>
            <a:ext cx="8884936" cy="988347"/>
          </a:xfrm>
          <a:prstGeom prst="rect">
            <a:avLst/>
          </a:prstGeom>
          <a:noFill/>
        </p:spPr>
        <p:txBody>
          <a:bodyPr wrap="square" rtlCol="0">
            <a:spAutoFit/>
          </a:bodyPr>
          <a:lstStyle/>
          <a:p>
            <a:pPr>
              <a:lnSpc>
                <a:spcPct val="150000"/>
              </a:lnSpc>
            </a:pPr>
            <a:r>
              <a:rPr lang="zh-CN" altLang="en-US" sz="4400" b="1" dirty="0">
                <a:latin typeface="微软雅黑" panose="020B0503020204020204" pitchFamily="34" charset="-122"/>
                <a:ea typeface="微软雅黑" panose="020B0503020204020204" pitchFamily="34" charset="-122"/>
              </a:rPr>
              <a:t>四、美育实施中存在的主要问题</a:t>
            </a:r>
            <a:endParaRPr lang="en-US" altLang="zh-CN" sz="44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697021" y="1454673"/>
            <a:ext cx="8009890" cy="2992614"/>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地位不高，实施效果差。</a:t>
            </a:r>
          </a:p>
          <a:p>
            <a:pPr indent="457200"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地位不高</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主要表现在美育的课时所占比例小，</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效果差</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主要表现在学生既没有获得多少美育方面的知识，心灵也没有受到感染和熏陶，品性也没有得到应有的引导。</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indent="457200" fontAlgn="auto">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总之，出现上述问题的原因主要是受升学问题的影响。同时缺乏专业教师，缺少必要的投入。教学仅局限于课堂。</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309236" y="298404"/>
            <a:ext cx="7292417" cy="988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第五节 劳动教育</a:t>
            </a:r>
            <a:endParaRPr lang="en-US" altLang="zh-CN" sz="4800" dirty="0">
              <a:solidFill>
                <a:schemeClr val="tx1">
                  <a:lumMod val="65000"/>
                  <a:lumOff val="35000"/>
                </a:schemeClr>
              </a:solidFill>
              <a:latin typeface="华文中宋" panose="02010600040101010101" charset="-122"/>
              <a:ea typeface="华文中宋" panose="02010600040101010101" charset="-122"/>
            </a:endParaRPr>
          </a:p>
        </p:txBody>
      </p:sp>
      <p:sp>
        <p:nvSpPr>
          <p:cNvPr id="2" name="文本框 1">
            <a:extLst>
              <a:ext uri="{FF2B5EF4-FFF2-40B4-BE49-F238E27FC236}">
                <a16:creationId xmlns:a16="http://schemas.microsoft.com/office/drawing/2014/main" id="{7A311315-632A-48C5-B032-93766168AB6C}"/>
              </a:ext>
            </a:extLst>
          </p:cNvPr>
          <p:cNvSpPr txBox="1"/>
          <p:nvPr/>
        </p:nvSpPr>
        <p:spPr>
          <a:xfrm>
            <a:off x="656487" y="1168192"/>
            <a:ext cx="8181080" cy="3676904"/>
          </a:xfrm>
          <a:prstGeom prst="rect">
            <a:avLst/>
          </a:prstGeom>
          <a:noFill/>
        </p:spPr>
        <p:txBody>
          <a:bodyPr wrap="square" rtlCol="0">
            <a:spAutoFit/>
          </a:bodyPr>
          <a:lstStyle/>
          <a:p>
            <a:pPr>
              <a:lnSpc>
                <a:spcPct val="150000"/>
              </a:lnSpc>
            </a:pPr>
            <a:r>
              <a:rPr lang="zh-CN" altLang="en-US" sz="4000" b="1" dirty="0">
                <a:latin typeface="微软雅黑" panose="020B0503020204020204" pitchFamily="34" charset="-122"/>
                <a:ea typeface="微软雅黑" panose="020B0503020204020204" pitchFamily="34" charset="-122"/>
              </a:rPr>
              <a:t>一、劳动教育的概述</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二、劳动教育的意义</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三、劳动教育的任务与内容</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四、劳动教育的主要问题</a:t>
            </a:r>
            <a:endParaRPr lang="en-US" altLang="zh-CN" sz="4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30419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43128" y="363877"/>
            <a:ext cx="7036709"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一、劳动教育的概述</a:t>
            </a:r>
          </a:p>
        </p:txBody>
      </p:sp>
      <p:sp>
        <p:nvSpPr>
          <p:cNvPr id="6" name="文本框 5"/>
          <p:cNvSpPr txBox="1"/>
          <p:nvPr/>
        </p:nvSpPr>
        <p:spPr>
          <a:xfrm>
            <a:off x="669947" y="1011848"/>
            <a:ext cx="8009890" cy="3709542"/>
          </a:xfrm>
          <a:prstGeom prst="rect">
            <a:avLst/>
          </a:prstGeom>
          <a:noFill/>
        </p:spPr>
        <p:txBody>
          <a:bodyPr wrap="square" rtlCol="0">
            <a:spAutoFit/>
          </a:bodyPr>
          <a:lstStyle/>
          <a:p>
            <a:pPr fontAlgn="auto">
              <a:lnSpc>
                <a:spcPct val="150000"/>
              </a:lnSpc>
            </a:pPr>
            <a:endParaRPr lang="zh-CN" altLang="en-US" sz="2000" dirty="0"/>
          </a:p>
          <a:p>
            <a:pPr fontAlgn="auto">
              <a:lnSpc>
                <a:spcPct val="150000"/>
              </a:lnSpc>
            </a:pPr>
            <a:r>
              <a:rPr lang="zh-CN" altLang="en-US" sz="2800" dirty="0"/>
              <a:t>     </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劳动教育</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是向学生传授基本的现代生产知识和技能，培养正确的劳动观点和良好劳动习惯的教育。劳动教育是社会主义教育性质的重要体现，是有目的、有计划运用多种多样的劳动实践方式实现教育价值的活动。</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847703" y="403730"/>
            <a:ext cx="7292417" cy="988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0" lang="zh-CN" altLang="en-US" sz="4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第一节 德育</a:t>
            </a:r>
            <a:endParaRPr lang="en-US" altLang="zh-CN" sz="4800" dirty="0">
              <a:solidFill>
                <a:schemeClr val="tx1">
                  <a:lumMod val="65000"/>
                  <a:lumOff val="35000"/>
                </a:schemeClr>
              </a:solidFill>
              <a:latin typeface="华文中宋" panose="02010600040101010101" charset="-122"/>
              <a:ea typeface="华文中宋" panose="02010600040101010101" charset="-122"/>
            </a:endParaRPr>
          </a:p>
        </p:txBody>
      </p:sp>
      <p:sp>
        <p:nvSpPr>
          <p:cNvPr id="2" name="文本框 1">
            <a:extLst>
              <a:ext uri="{FF2B5EF4-FFF2-40B4-BE49-F238E27FC236}">
                <a16:creationId xmlns:a16="http://schemas.microsoft.com/office/drawing/2014/main" id="{7A311315-632A-48C5-B032-93766168AB6C}"/>
              </a:ext>
            </a:extLst>
          </p:cNvPr>
          <p:cNvSpPr txBox="1"/>
          <p:nvPr/>
        </p:nvSpPr>
        <p:spPr>
          <a:xfrm>
            <a:off x="787115" y="1496630"/>
            <a:ext cx="8181080" cy="2753574"/>
          </a:xfrm>
          <a:prstGeom prst="rect">
            <a:avLst/>
          </a:prstGeom>
          <a:noFill/>
        </p:spPr>
        <p:txBody>
          <a:bodyPr wrap="square" rtlCol="0">
            <a:spAutoFit/>
          </a:bodyPr>
          <a:lstStyle/>
          <a:p>
            <a:pPr>
              <a:lnSpc>
                <a:spcPct val="150000"/>
              </a:lnSpc>
            </a:pPr>
            <a:r>
              <a:rPr lang="zh-CN" altLang="en-US" sz="4000" b="1" dirty="0">
                <a:latin typeface="微软雅黑" panose="020B0503020204020204" pitchFamily="34" charset="-122"/>
                <a:ea typeface="微软雅黑" panose="020B0503020204020204" pitchFamily="34" charset="-122"/>
              </a:rPr>
              <a:t>一、德育的概述</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二、德育的任务</a:t>
            </a:r>
            <a:endParaRPr lang="en-US" altLang="zh-CN" sz="4000" b="1" dirty="0">
              <a:latin typeface="微软雅黑" panose="020B0503020204020204" pitchFamily="34" charset="-122"/>
              <a:ea typeface="微软雅黑" panose="020B0503020204020204" pitchFamily="34" charset="-122"/>
            </a:endParaRPr>
          </a:p>
          <a:p>
            <a:pPr>
              <a:lnSpc>
                <a:spcPct val="150000"/>
              </a:lnSpc>
            </a:pPr>
            <a:r>
              <a:rPr lang="zh-CN" altLang="en-US" sz="4000" b="1" dirty="0">
                <a:latin typeface="微软雅黑" panose="020B0503020204020204" pitchFamily="34" charset="-122"/>
                <a:ea typeface="微软雅黑" panose="020B0503020204020204" pitchFamily="34" charset="-122"/>
              </a:rPr>
              <a:t>三、当前德育中的主要问题与原因</a:t>
            </a:r>
            <a:endParaRPr lang="en-US" altLang="zh-CN" sz="40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86641" y="382544"/>
            <a:ext cx="6707531" cy="1069845"/>
          </a:xfrm>
          <a:prstGeom prst="rect">
            <a:avLst/>
          </a:prstGeom>
          <a:noFill/>
        </p:spPr>
        <p:txBody>
          <a:bodyPr wrap="square" rtlCol="0">
            <a:spAutoFit/>
          </a:bodyPr>
          <a:lstStyle/>
          <a:p>
            <a:pPr fontAlgn="auto">
              <a:lnSpc>
                <a:spcPct val="150000"/>
              </a:lnSpc>
            </a:pPr>
            <a:r>
              <a:rPr lang="zh-CN" altLang="en-US" sz="4800" b="1" dirty="0">
                <a:latin typeface="微软雅黑" panose="020B0503020204020204" pitchFamily="34" charset="-122"/>
                <a:ea typeface="微软雅黑" panose="020B0503020204020204" pitchFamily="34" charset="-122"/>
                <a:sym typeface="+mn-ea"/>
              </a:rPr>
              <a:t>二、劳动教育的意义</a:t>
            </a:r>
            <a:endParaRPr lang="zh-CN" altLang="en-US" sz="4800" dirty="0">
              <a:latin typeface="微软雅黑" panose="020B0503020204020204" pitchFamily="34" charset="-122"/>
              <a:ea typeface="微软雅黑" panose="020B0503020204020204" pitchFamily="34" charset="-122"/>
            </a:endParaRPr>
          </a:p>
        </p:txBody>
      </p:sp>
      <p:sp>
        <p:nvSpPr>
          <p:cNvPr id="6" name="文本框 5"/>
          <p:cNvSpPr txBox="1"/>
          <p:nvPr/>
        </p:nvSpPr>
        <p:spPr>
          <a:xfrm>
            <a:off x="567055" y="1397000"/>
            <a:ext cx="8009890" cy="2959977"/>
          </a:xfrm>
          <a:prstGeom prst="rect">
            <a:avLst/>
          </a:prstGeom>
          <a:noFill/>
        </p:spPr>
        <p:txBody>
          <a:bodyPr wrap="square" rtlCol="0">
            <a:spAutoFit/>
          </a:bodyPr>
          <a:lstStyle/>
          <a:p>
            <a:pPr fontAlgn="auto">
              <a:lnSpc>
                <a:spcPct val="150000"/>
              </a:lnSpc>
            </a:pPr>
            <a:r>
              <a:rPr lang="zh-CN" altLang="en-US" sz="3200" dirty="0">
                <a:latin typeface="微软雅黑" panose="020B0503020204020204" pitchFamily="34" charset="-122"/>
                <a:ea typeface="微软雅黑" panose="020B0503020204020204" pitchFamily="34" charset="-122"/>
                <a:cs typeface="微软雅黑" panose="020B0503020204020204" pitchFamily="34" charset="-122"/>
              </a:rPr>
              <a:t>（一）</a:t>
            </a:r>
            <a:r>
              <a:rPr sz="3200" dirty="0" err="1">
                <a:latin typeface="微软雅黑" panose="020B0503020204020204" pitchFamily="34" charset="-122"/>
                <a:ea typeface="微软雅黑" panose="020B0503020204020204" pitchFamily="34" charset="-122"/>
                <a:cs typeface="微软雅黑" panose="020B0503020204020204" pitchFamily="34" charset="-122"/>
                <a:sym typeface="+mn-ea"/>
              </a:rPr>
              <a:t>解决学生缺乏劳动能力问题的需要</a:t>
            </a:r>
            <a:endParaRPr sz="3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zh-CN" altLang="en-US" sz="3200" dirty="0">
                <a:latin typeface="微软雅黑" panose="020B0503020204020204" pitchFamily="34" charset="-122"/>
                <a:ea typeface="微软雅黑" panose="020B0503020204020204" pitchFamily="34" charset="-122"/>
                <a:cs typeface="微软雅黑" panose="020B0503020204020204" pitchFamily="34" charset="-122"/>
              </a:rPr>
              <a:t>（二）</a:t>
            </a:r>
            <a:r>
              <a:rPr lang="en-US" altLang="zh-CN" sz="3200" dirty="0" err="1">
                <a:latin typeface="微软雅黑" panose="020B0503020204020204" pitchFamily="34" charset="-122"/>
                <a:ea typeface="微软雅黑" panose="020B0503020204020204" pitchFamily="34" charset="-122"/>
                <a:cs typeface="微软雅黑" panose="020B0503020204020204" pitchFamily="34" charset="-122"/>
              </a:rPr>
              <a:t>为专业教育和职业教育奠定基础</a:t>
            </a:r>
            <a:endParaRPr lang="en-US" altLang="zh-CN" sz="32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3200" dirty="0">
                <a:latin typeface="微软雅黑" panose="020B0503020204020204" pitchFamily="34" charset="-122"/>
                <a:ea typeface="微软雅黑" panose="020B0503020204020204" pitchFamily="34" charset="-122"/>
                <a:cs typeface="微软雅黑" panose="020B0503020204020204" pitchFamily="34" charset="-122"/>
              </a:rPr>
              <a:t>（三）</a:t>
            </a:r>
            <a:r>
              <a:rPr lang="zh-CN" sz="3200" dirty="0">
                <a:latin typeface="微软雅黑" panose="020B0503020204020204" pitchFamily="34" charset="-122"/>
                <a:ea typeface="微软雅黑" panose="020B0503020204020204" pitchFamily="34" charset="-122"/>
                <a:cs typeface="微软雅黑" panose="020B0503020204020204" pitchFamily="34" charset="-122"/>
              </a:rPr>
              <a:t>落实立德树人根本任务的重要途径</a:t>
            </a:r>
          </a:p>
          <a:p>
            <a:pPr fontAlgn="auto">
              <a:lnSpc>
                <a:spcPct val="150000"/>
              </a:lnSpc>
            </a:pPr>
            <a:r>
              <a:rPr lang="zh-CN" altLang="en-US" sz="3200" dirty="0">
                <a:latin typeface="微软雅黑" panose="020B0503020204020204" pitchFamily="34" charset="-122"/>
                <a:ea typeface="微软雅黑" panose="020B0503020204020204" pitchFamily="34" charset="-122"/>
                <a:cs typeface="微软雅黑" panose="020B0503020204020204" pitchFamily="34" charset="-122"/>
              </a:rPr>
              <a:t>（四）</a:t>
            </a:r>
            <a:r>
              <a:rPr lang="en-US" altLang="zh-CN" sz="3200" dirty="0" err="1">
                <a:latin typeface="微软雅黑" panose="020B0503020204020204" pitchFamily="34" charset="-122"/>
                <a:ea typeface="微软雅黑" panose="020B0503020204020204" pitchFamily="34" charset="-122"/>
                <a:cs typeface="微软雅黑" panose="020B0503020204020204" pitchFamily="34" charset="-122"/>
              </a:rPr>
              <a:t>促进学生全面发展的需要</a:t>
            </a:r>
            <a:endParaRPr lang="en-US" altLang="zh-CN" sz="32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5486" y="315090"/>
            <a:ext cx="7660768"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三、劳动教育的任务与内容</a:t>
            </a:r>
          </a:p>
        </p:txBody>
      </p:sp>
      <p:sp>
        <p:nvSpPr>
          <p:cNvPr id="6" name="文本框 5"/>
          <p:cNvSpPr txBox="1"/>
          <p:nvPr/>
        </p:nvSpPr>
        <p:spPr>
          <a:xfrm>
            <a:off x="635635" y="1500975"/>
            <a:ext cx="8009890" cy="2889381"/>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（一）劳动教育的任务</a:t>
            </a:r>
            <a:endParaRPr lang="en-US" altLang="zh-CN" sz="2800"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培养学生正确的劳动观念和良好的劳动习惯</a:t>
            </a:r>
          </a:p>
          <a:p>
            <a:pPr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 使学生掌握基本的现代生产知识和技能，培养实际操作能力</a:t>
            </a:r>
          </a:p>
          <a:p>
            <a:pPr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促进学生身心全面健康发展</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5486" y="315090"/>
            <a:ext cx="7660768"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三、劳动教育的任务与内容</a:t>
            </a:r>
          </a:p>
        </p:txBody>
      </p:sp>
      <p:sp>
        <p:nvSpPr>
          <p:cNvPr id="6" name="文本框 5"/>
          <p:cNvSpPr txBox="1"/>
          <p:nvPr/>
        </p:nvSpPr>
        <p:spPr>
          <a:xfrm>
            <a:off x="617068" y="1482409"/>
            <a:ext cx="8009890" cy="2889381"/>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（二）劳动教育的内容</a:t>
            </a:r>
            <a:endParaRPr lang="en-US" altLang="zh-CN" sz="2800" b="1" dirty="0">
              <a:latin typeface="微软雅黑" panose="020B0503020204020204" pitchFamily="34" charset="-122"/>
              <a:ea typeface="微软雅黑" panose="020B0503020204020204" pitchFamily="34" charset="-122"/>
              <a:cs typeface="微软雅黑" panose="020B0503020204020204" pitchFamily="34" charset="-122"/>
            </a:endParaRPr>
          </a:p>
          <a:p>
            <a:pPr indent="457200"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自我服务型性的劳动技术</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indent="457200"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手工艺性的劳动技术</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indent="457200"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工农业生产性的劳动技术</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indent="457200" fontAlgn="auto">
              <a:lnSpc>
                <a:spcPct val="150000"/>
              </a:lnSpc>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 社会服务性的劳动技术</a:t>
            </a:r>
          </a:p>
        </p:txBody>
      </p:sp>
      <p:pic>
        <p:nvPicPr>
          <p:cNvPr id="6146" name="Picture 2">
            <a:extLst>
              <a:ext uri="{FF2B5EF4-FFF2-40B4-BE49-F238E27FC236}">
                <a16:creationId xmlns:a16="http://schemas.microsoft.com/office/drawing/2014/main" id="{56FD9F73-773C-4A45-9D70-88046EC7F6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682" y="1759176"/>
            <a:ext cx="3680276" cy="220262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400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125" y="263128"/>
            <a:ext cx="8000475"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四、劳动教育的主要问题</a:t>
            </a:r>
          </a:p>
        </p:txBody>
      </p:sp>
      <p:sp>
        <p:nvSpPr>
          <p:cNvPr id="6" name="文本框 5"/>
          <p:cNvSpPr txBox="1"/>
          <p:nvPr/>
        </p:nvSpPr>
        <p:spPr>
          <a:xfrm>
            <a:off x="580980" y="1332973"/>
            <a:ext cx="8251190" cy="3353097"/>
          </a:xfrm>
          <a:prstGeom prst="rect">
            <a:avLst/>
          </a:prstGeom>
          <a:noFill/>
        </p:spPr>
        <p:txBody>
          <a:bodyPr wrap="square" rtlCol="0">
            <a:spAutoFit/>
          </a:bodyPr>
          <a:lstStyle/>
          <a:p>
            <a:pPr fontAlgn="auto">
              <a:lnSpc>
                <a:spcPct val="150000"/>
              </a:lnSpc>
            </a:pPr>
            <a:r>
              <a:rPr lang="zh-CN" altLang="en-US" sz="2400" dirty="0">
                <a:latin typeface="微软雅黑" panose="020B0503020204020204" pitchFamily="34" charset="-122"/>
                <a:ea typeface="微软雅黑" panose="020B0503020204020204" pitchFamily="34" charset="-122"/>
              </a:rPr>
              <a:t>（一）在</a:t>
            </a:r>
            <a:r>
              <a:rPr lang="zh-CN" altLang="en-US" sz="2400" b="1" dirty="0">
                <a:latin typeface="微软雅黑" panose="020B0503020204020204" pitchFamily="34" charset="-122"/>
                <a:ea typeface="微软雅黑" panose="020B0503020204020204" pitchFamily="34" charset="-122"/>
              </a:rPr>
              <a:t>学校</a:t>
            </a:r>
            <a:r>
              <a:rPr lang="zh-CN" altLang="en-US" sz="2400" dirty="0">
                <a:latin typeface="微软雅黑" panose="020B0503020204020204" pitchFamily="34" charset="-122"/>
                <a:ea typeface="微软雅黑" panose="020B0503020204020204" pitchFamily="34" charset="-122"/>
              </a:rPr>
              <a:t>方面，学校劳动教育被明显弱化</a:t>
            </a:r>
          </a:p>
          <a:p>
            <a:pPr fontAlgn="auto">
              <a:lnSpc>
                <a:spcPct val="150000"/>
              </a:lnSpc>
            </a:pPr>
            <a:r>
              <a:rPr lang="zh-CN" altLang="en-US" sz="2400" dirty="0">
                <a:latin typeface="微软雅黑" panose="020B0503020204020204" pitchFamily="34" charset="-122"/>
                <a:ea typeface="微软雅黑" panose="020B0503020204020204" pitchFamily="34" charset="-122"/>
              </a:rPr>
              <a:t>（二）在</a:t>
            </a:r>
            <a:r>
              <a:rPr lang="zh-CN" altLang="en-US" sz="2400" b="1" dirty="0">
                <a:latin typeface="微软雅黑" panose="020B0503020204020204" pitchFamily="34" charset="-122"/>
                <a:ea typeface="微软雅黑" panose="020B0503020204020204" pitchFamily="34" charset="-122"/>
              </a:rPr>
              <a:t>家庭</a:t>
            </a:r>
            <a:r>
              <a:rPr lang="zh-CN" altLang="en-US" sz="2400" dirty="0">
                <a:latin typeface="微软雅黑" panose="020B0503020204020204" pitchFamily="34" charset="-122"/>
                <a:ea typeface="微软雅黑" panose="020B0503020204020204" pitchFamily="34" charset="-122"/>
              </a:rPr>
              <a:t>方面，在父母无微不至的照料下，承担家务劳动的机会较少，不利于培养其热爱劳动的情感、良好的劳动习惯与能力</a:t>
            </a:r>
          </a:p>
          <a:p>
            <a:pPr fontAlgn="auto">
              <a:lnSpc>
                <a:spcPct val="150000"/>
              </a:lnSpc>
            </a:pPr>
            <a:r>
              <a:rPr lang="zh-CN" altLang="en-US" sz="2400" dirty="0">
                <a:latin typeface="微软雅黑" panose="020B0503020204020204" pitchFamily="34" charset="-122"/>
                <a:ea typeface="微软雅黑" panose="020B0503020204020204" pitchFamily="34" charset="-122"/>
              </a:rPr>
              <a:t>（三）在</a:t>
            </a:r>
            <a:r>
              <a:rPr lang="zh-CN" altLang="en-US" sz="2400" b="1" dirty="0">
                <a:latin typeface="微软雅黑" panose="020B0503020204020204" pitchFamily="34" charset="-122"/>
                <a:ea typeface="微软雅黑" panose="020B0503020204020204" pitchFamily="34" charset="-122"/>
              </a:rPr>
              <a:t>社会</a:t>
            </a:r>
            <a:r>
              <a:rPr lang="zh-CN" altLang="en-US" sz="2400" dirty="0">
                <a:latin typeface="微软雅黑" panose="020B0503020204020204" pitchFamily="34" charset="-122"/>
                <a:ea typeface="微软雅黑" panose="020B0503020204020204" pitchFamily="34" charset="-122"/>
              </a:rPr>
              <a:t>方面，在城市化的影响下，社会劳动教育的观念也日趋淡薄</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1075" y="174154"/>
            <a:ext cx="5087620"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本章小结</a:t>
            </a:r>
          </a:p>
        </p:txBody>
      </p:sp>
      <p:sp>
        <p:nvSpPr>
          <p:cNvPr id="6" name="文本框 5"/>
          <p:cNvSpPr txBox="1"/>
          <p:nvPr/>
        </p:nvSpPr>
        <p:spPr>
          <a:xfrm>
            <a:off x="550012" y="1452208"/>
            <a:ext cx="8009890" cy="2582566"/>
          </a:xfrm>
          <a:prstGeom prst="rect">
            <a:avLst/>
          </a:prstGeom>
          <a:noFill/>
        </p:spPr>
        <p:txBody>
          <a:bodyPr wrap="square" rtlCol="0">
            <a:spAutoFit/>
          </a:bodyPr>
          <a:lstStyle/>
          <a:p>
            <a:pPr fontAlgn="auto">
              <a:lnSpc>
                <a:spcPct val="150000"/>
              </a:lnSpc>
            </a:pPr>
            <a:r>
              <a:rPr lang="en-US" altLang="zh-CN" sz="2800" b="1" dirty="0">
                <a:latin typeface="微软雅黑" panose="020B0503020204020204" pitchFamily="34" charset="-122"/>
                <a:ea typeface="微软雅黑" panose="020B0503020204020204" pitchFamily="34" charset="-122"/>
              </a:rPr>
              <a:t>        </a:t>
            </a:r>
            <a:r>
              <a:rPr lang="en-US" altLang="zh-CN" sz="2800" b="1"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培养全面发展的人，各育紧密相联，既不能或缺，也不能相互代替。</a:t>
            </a:r>
          </a:p>
          <a:p>
            <a:pPr fontAlgn="auto">
              <a:lnSpc>
                <a:spcPct val="150000"/>
              </a:lnSpc>
            </a:pP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170" name="Picture 2">
            <a:extLst>
              <a:ext uri="{FF2B5EF4-FFF2-40B4-BE49-F238E27FC236}">
                <a16:creationId xmlns:a16="http://schemas.microsoft.com/office/drawing/2014/main" id="{DA990AD9-FD17-459B-B363-D6A8CC6634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4957" y="2511118"/>
            <a:ext cx="3443738" cy="21795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1075" y="174154"/>
            <a:ext cx="5087620"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本章小结</a:t>
            </a:r>
          </a:p>
        </p:txBody>
      </p:sp>
      <p:sp>
        <p:nvSpPr>
          <p:cNvPr id="6" name="文本框 5"/>
          <p:cNvSpPr txBox="1"/>
          <p:nvPr/>
        </p:nvSpPr>
        <p:spPr>
          <a:xfrm>
            <a:off x="798321" y="916727"/>
            <a:ext cx="8009890" cy="4290726"/>
          </a:xfrm>
          <a:prstGeom prst="rect">
            <a:avLst/>
          </a:prstGeom>
          <a:noFill/>
        </p:spPr>
        <p:txBody>
          <a:bodyPr wrap="square" rtlCol="0">
            <a:spAutoFit/>
          </a:bodyPr>
          <a:lstStyle/>
          <a:p>
            <a:pPr fontAlgn="auto">
              <a:lnSpc>
                <a:spcPct val="150000"/>
              </a:lnSpc>
            </a:pPr>
            <a:r>
              <a:rPr lang="en-US" altLang="zh-CN" sz="2800" b="1" dirty="0"/>
              <a:t> </a:t>
            </a: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体育是各育实施的物质前提，是人的一切活动的基础；</a:t>
            </a:r>
          </a:p>
          <a:p>
            <a:pPr fontAlgn="auto">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智育是各育实施的认识基础，智力支持；</a:t>
            </a:r>
          </a:p>
          <a:p>
            <a:pPr fontAlgn="auto">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德育则是各育实施的方向统帅和动力源泉；</a:t>
            </a:r>
          </a:p>
          <a:p>
            <a:pPr fontAlgn="auto">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美育协调各育的发展；</a:t>
            </a:r>
          </a:p>
          <a:p>
            <a:pPr fontAlgn="auto">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劳动教育是各育的实践基础。</a:t>
            </a:r>
          </a:p>
          <a:p>
            <a:pPr fontAlgn="auto">
              <a:lnSpc>
                <a:spcPct val="150000"/>
              </a:lnSpc>
            </a:pP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p:txBody>
      </p:sp>
    </p:spTree>
    <p:extLst>
      <p:ext uri="{BB962C8B-B14F-4D97-AF65-F5344CB8AC3E}">
        <p14:creationId xmlns:p14="http://schemas.microsoft.com/office/powerpoint/2010/main" val="3883050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67055" y="1189387"/>
            <a:ext cx="8009890" cy="4192943"/>
          </a:xfrm>
          <a:prstGeom prst="rect">
            <a:avLst/>
          </a:prstGeom>
          <a:noFill/>
        </p:spPr>
        <p:txBody>
          <a:bodyPr wrap="square" rtlCol="0">
            <a:spAutoFit/>
          </a:bodyPr>
          <a:lstStyle/>
          <a:p>
            <a:pPr indent="457200" fontAlgn="auto">
              <a:lnSpc>
                <a:spcPct val="150000"/>
              </a:lnSpc>
            </a:pPr>
            <a:r>
              <a:rPr sz="2000" dirty="0">
                <a:latin typeface="微软雅黑" panose="020B0503020204020204" pitchFamily="34" charset="-122"/>
                <a:ea typeface="微软雅黑" panose="020B0503020204020204" pitchFamily="34" charset="-122"/>
              </a:rPr>
              <a:t>德育、智育、体育、关育和劳动技术教育是我国教育目的中规定的全面发展教育的有机组成部分，是人类在长期教育实践中积累起来的培养人的经验的概括和总结。</a:t>
            </a:r>
            <a:endParaRPr lang="en-US" sz="2000" dirty="0">
              <a:latin typeface="微软雅黑" panose="020B0503020204020204" pitchFamily="34" charset="-122"/>
              <a:ea typeface="微软雅黑" panose="020B0503020204020204" pitchFamily="34" charset="-122"/>
            </a:endParaRPr>
          </a:p>
          <a:p>
            <a:pPr indent="457200" fontAlgn="auto">
              <a:lnSpc>
                <a:spcPct val="150000"/>
              </a:lnSpc>
            </a:pPr>
            <a:r>
              <a:rPr sz="2000" dirty="0">
                <a:latin typeface="微软雅黑" panose="020B0503020204020204" pitchFamily="34" charset="-122"/>
                <a:ea typeface="微软雅黑" panose="020B0503020204020204" pitchFamily="34" charset="-122"/>
              </a:rPr>
              <a:t>五育各有自己的特珠任务、内容和方法，对人的发展起着不同的作用，同时又相互依存，相互渗透，相互促进。根据系统原理，全面教育作为一个系统，是由相互联系相互作用的要素构成的具有特定功能的有机整体。系统要素结构合理，协调运作，能产生“1+1&gt;2”的整体功能，充分促进个人的全面发展。</a:t>
            </a:r>
          </a:p>
          <a:p>
            <a:pPr fontAlgn="auto">
              <a:lnSpc>
                <a:spcPct val="150000"/>
              </a:lnSpc>
            </a:pPr>
            <a:endParaRPr lang="zh-CN" altLang="en-US" sz="2000" b="1" dirty="0">
              <a:latin typeface="微软雅黑" panose="020B0503020204020204" pitchFamily="34" charset="-122"/>
              <a:ea typeface="微软雅黑" panose="020B0503020204020204" pitchFamily="34" charset="-122"/>
            </a:endParaRPr>
          </a:p>
        </p:txBody>
      </p:sp>
      <p:sp>
        <p:nvSpPr>
          <p:cNvPr id="2" name="TextBox 3">
            <a:extLst>
              <a:ext uri="{FF2B5EF4-FFF2-40B4-BE49-F238E27FC236}">
                <a16:creationId xmlns:a16="http://schemas.microsoft.com/office/drawing/2014/main" id="{8225CD10-BF36-4939-8222-66479F33026D}"/>
              </a:ext>
            </a:extLst>
          </p:cNvPr>
          <p:cNvSpPr txBox="1"/>
          <p:nvPr/>
        </p:nvSpPr>
        <p:spPr>
          <a:xfrm>
            <a:off x="2911075" y="174154"/>
            <a:ext cx="5087620"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本章小结</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21935" y="1908021"/>
            <a:ext cx="5236845" cy="923330"/>
          </a:xfrm>
          <a:prstGeom prst="rect">
            <a:avLst/>
          </a:prstGeom>
          <a:noFill/>
        </p:spPr>
        <p:txBody>
          <a:bodyPr wrap="square" rtlCol="0">
            <a:spAutoFit/>
          </a:bodyPr>
          <a:lstStyle/>
          <a:p>
            <a:r>
              <a:rPr lang="en-US" altLang="zh-CN" sz="5400" b="1" dirty="0">
                <a:latin typeface="微软雅黑" panose="020B0503020204020204" pitchFamily="34" charset="-122"/>
                <a:ea typeface="微软雅黑" panose="020B0503020204020204" pitchFamily="34" charset="-122"/>
              </a:rPr>
              <a:t>        </a:t>
            </a:r>
            <a:r>
              <a:rPr lang="zh-CN" altLang="en-US" sz="5400" b="1" dirty="0">
                <a:latin typeface="微软雅黑" panose="020B0503020204020204" pitchFamily="34" charset="-122"/>
                <a:ea typeface="微软雅黑" panose="020B0503020204020204" pitchFamily="34" charset="-122"/>
              </a:rPr>
              <a:t>谢谢观看！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0423" y="366140"/>
            <a:ext cx="4636845"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一、德育的概述</a:t>
            </a:r>
          </a:p>
        </p:txBody>
      </p:sp>
      <p:sp>
        <p:nvSpPr>
          <p:cNvPr id="6" name="文本框 5"/>
          <p:cNvSpPr txBox="1"/>
          <p:nvPr/>
        </p:nvSpPr>
        <p:spPr>
          <a:xfrm>
            <a:off x="713247" y="1481559"/>
            <a:ext cx="8009890" cy="3361946"/>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rPr>
              <a:t>（一）德育的概念</a:t>
            </a:r>
            <a:endParaRPr lang="zh-CN" altLang="en-US" sz="2800" dirty="0">
              <a:latin typeface="微软雅黑" panose="020B0503020204020204" pitchFamily="34" charset="-122"/>
              <a:ea typeface="微软雅黑" panose="020B0503020204020204" pitchFamily="34" charset="-122"/>
            </a:endParaRPr>
          </a:p>
          <a:p>
            <a:pPr fontAlgn="auto">
              <a:lnSpc>
                <a:spcPct val="150000"/>
              </a:lnSpc>
            </a:pPr>
            <a:r>
              <a:rPr lang="zh-CN" altLang="en-US" sz="2000" dirty="0"/>
              <a:t>     </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教育者按照一定社会或阶级的要求,有目的、有计划、有组织地对受教育者施加特定的影响,把一定的社会思想和道德转化为个体的思想意识与道德品质的教育。</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（《中国大百科全书·教育》）</a:t>
            </a:r>
          </a:p>
          <a:p>
            <a:pPr fontAlgn="auto">
              <a:lnSpc>
                <a:spcPct val="150000"/>
              </a:lnSpc>
            </a:pP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67055" y="528955"/>
            <a:ext cx="8009890" cy="3969385"/>
          </a:xfrm>
          <a:prstGeom prst="rect">
            <a:avLst/>
          </a:prstGeom>
          <a:noFill/>
        </p:spPr>
        <p:txBody>
          <a:bodyPr wrap="square" rtlCol="0">
            <a:spAutoFit/>
          </a:bodyPr>
          <a:lstStyle/>
          <a:p>
            <a:pPr algn="ctr" fontAlgn="auto">
              <a:lnSpc>
                <a:spcPct val="150000"/>
              </a:lnSpc>
            </a:pPr>
            <a:r>
              <a:rPr lang="zh-CN" altLang="en-US" sz="2800" b="1" dirty="0">
                <a:latin typeface="微软雅黑" panose="020B0503020204020204" pitchFamily="34" charset="-122"/>
                <a:ea typeface="微软雅黑" panose="020B0503020204020204" pitchFamily="34" charset="-122"/>
              </a:rPr>
              <a:t>德育概念有狭义和广义之分。</a:t>
            </a:r>
          </a:p>
          <a:p>
            <a:pPr fontAlgn="auto">
              <a:lnSpc>
                <a:spcPct val="150000"/>
              </a:lnSpc>
            </a:pPr>
            <a:r>
              <a:rPr lang="en-US" altLang="zh-CN" sz="2400" dirty="0">
                <a:latin typeface="微软雅黑" panose="020B0503020204020204" pitchFamily="34" charset="-122"/>
                <a:ea typeface="微软雅黑" panose="020B0503020204020204" pitchFamily="34" charset="-122"/>
              </a:rPr>
              <a:t>1.</a:t>
            </a:r>
            <a:r>
              <a:rPr lang="zh-CN" altLang="en-US" sz="2400" b="1" dirty="0">
                <a:latin typeface="微软雅黑" panose="020B0503020204020204" pitchFamily="34" charset="-122"/>
                <a:ea typeface="微软雅黑" panose="020B0503020204020204" pitchFamily="34" charset="-122"/>
              </a:rPr>
              <a:t>狭义</a:t>
            </a:r>
            <a:r>
              <a:rPr lang="zh-CN" altLang="en-US" sz="2400" dirty="0">
                <a:latin typeface="微软雅黑" panose="020B0503020204020204" pitchFamily="34" charset="-122"/>
                <a:ea typeface="微软雅黑" panose="020B0503020204020204" pitchFamily="34" charset="-122"/>
              </a:rPr>
              <a:t>的德育，即道德教育；</a:t>
            </a:r>
          </a:p>
          <a:p>
            <a:pPr fontAlgn="auto">
              <a:lnSpc>
                <a:spcPct val="150000"/>
              </a:lnSpc>
            </a:pPr>
            <a:r>
              <a:rPr lang="en-US" altLang="zh-CN" sz="2400" dirty="0">
                <a:latin typeface="微软雅黑" panose="020B0503020204020204" pitchFamily="34" charset="-122"/>
                <a:ea typeface="微软雅黑" panose="020B0503020204020204" pitchFamily="34" charset="-122"/>
              </a:rPr>
              <a:t>2.</a:t>
            </a:r>
            <a:r>
              <a:rPr lang="zh-CN" altLang="en-US" sz="2400" b="1" dirty="0">
                <a:latin typeface="微软雅黑" panose="020B0503020204020204" pitchFamily="34" charset="-122"/>
                <a:ea typeface="微软雅黑" panose="020B0503020204020204" pitchFamily="34" charset="-122"/>
              </a:rPr>
              <a:t>广义</a:t>
            </a:r>
            <a:r>
              <a:rPr lang="zh-CN" altLang="en-US" sz="2400" dirty="0">
                <a:latin typeface="微软雅黑" panose="020B0503020204020204" pitchFamily="34" charset="-122"/>
                <a:ea typeface="微软雅黑" panose="020B0503020204020204" pitchFamily="34" charset="-122"/>
              </a:rPr>
              <a:t>的德育，主要包括政治教育、思想教育和道德教育等。对德育外延的不同理解直接影响德育工作的开展,影响对人的思想品德的培养,进而影响教育教学质量。</a:t>
            </a:r>
          </a:p>
          <a:p>
            <a:pPr fontAlgn="auto">
              <a:lnSpc>
                <a:spcPct val="150000"/>
              </a:lnSpc>
            </a:pP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我们主张采用广义的德育概念,这符合多年来我国德育理论和实践的实际情况。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1401" y="300106"/>
            <a:ext cx="3763500" cy="662554"/>
          </a:xfrm>
          <a:prstGeom prst="rect">
            <a:avLst/>
          </a:prstGeom>
          <a:noFill/>
        </p:spPr>
        <p:txBody>
          <a:bodyPr wrap="square" rtlCol="0">
            <a:spAutoFit/>
          </a:bodyPr>
          <a:lstStyle/>
          <a:p>
            <a:pPr>
              <a:lnSpc>
                <a:spcPct val="150000"/>
              </a:lnSpc>
            </a:pPr>
            <a:r>
              <a:rPr lang="zh-CN" altLang="en-US" sz="2800" b="1" dirty="0">
                <a:latin typeface="微软雅黑" panose="020B0503020204020204" pitchFamily="34" charset="-122"/>
                <a:ea typeface="微软雅黑" panose="020B0503020204020204" pitchFamily="34" charset="-122"/>
              </a:rPr>
              <a:t>（二）德育的价值</a:t>
            </a:r>
          </a:p>
        </p:txBody>
      </p:sp>
      <p:sp>
        <p:nvSpPr>
          <p:cNvPr id="6" name="文本框 5"/>
          <p:cNvSpPr txBox="1"/>
          <p:nvPr/>
        </p:nvSpPr>
        <p:spPr>
          <a:xfrm>
            <a:off x="567055" y="962660"/>
            <a:ext cx="8009890" cy="3905043"/>
          </a:xfrm>
          <a:prstGeom prst="rect">
            <a:avLst/>
          </a:prstGeom>
          <a:noFill/>
        </p:spPr>
        <p:txBody>
          <a:bodyPr wrap="square" rtlCol="0">
            <a:spAutoFit/>
          </a:bodyPr>
          <a:lstStyle/>
          <a:p>
            <a:pPr fontAlgn="auto">
              <a:lnSpc>
                <a:spcPct val="150000"/>
              </a:lnSpc>
            </a:pP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1.德育的杜会价值</a:t>
            </a: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（1）维护和发展社会关系（2）维护和发展生产力</a:t>
            </a:r>
            <a:endParaRPr lang="zh-CN" altLang="en-US" sz="2400"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2.德育对人的价值</a:t>
            </a: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）社会化定向（</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）智能发展（</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）精神享有</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3.德育对整体教育的价值</a:t>
            </a: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）决定教育的性质（</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）全面教育的重要部分</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）对其他各育的发展方向起着重要的导向作用</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5183" y="447663"/>
            <a:ext cx="5568315" cy="1069845"/>
          </a:xfrm>
          <a:prstGeom prst="rect">
            <a:avLst/>
          </a:prstGeom>
          <a:noFill/>
        </p:spPr>
        <p:txBody>
          <a:bodyPr wrap="squar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二、德育的任务</a:t>
            </a:r>
          </a:p>
        </p:txBody>
      </p:sp>
      <p:sp>
        <p:nvSpPr>
          <p:cNvPr id="6" name="文本框 5"/>
          <p:cNvSpPr txBox="1"/>
          <p:nvPr/>
        </p:nvSpPr>
        <p:spPr>
          <a:xfrm>
            <a:off x="679023" y="1648136"/>
            <a:ext cx="8576945" cy="2601546"/>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（一）</a:t>
            </a:r>
            <a:r>
              <a:rPr sz="2800" b="1" dirty="0" err="1">
                <a:latin typeface="微软雅黑" panose="020B0503020204020204" pitchFamily="34" charset="-122"/>
                <a:ea typeface="微软雅黑" panose="020B0503020204020204" pitchFamily="34" charset="-122"/>
                <a:cs typeface="微软雅黑" panose="020B0503020204020204" pitchFamily="34" charset="-122"/>
              </a:rPr>
              <a:t>培养学生良好的政治思想素质</a:t>
            </a:r>
            <a:endParaRPr sz="2800"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（二）</a:t>
            </a:r>
            <a:r>
              <a:rPr sz="2800" b="1" dirty="0" err="1">
                <a:latin typeface="微软雅黑" panose="020B0503020204020204" pitchFamily="34" charset="-122"/>
                <a:ea typeface="微软雅黑" panose="020B0503020204020204" pitchFamily="34" charset="-122"/>
                <a:cs typeface="微软雅黑" panose="020B0503020204020204" pitchFamily="34" charset="-122"/>
              </a:rPr>
              <a:t>培养学生良好的道德品质</a:t>
            </a:r>
            <a:endParaRPr sz="2800"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（三）</a:t>
            </a:r>
            <a:r>
              <a:rPr sz="2800" b="1" dirty="0" err="1">
                <a:latin typeface="微软雅黑" panose="020B0503020204020204" pitchFamily="34" charset="-122"/>
                <a:ea typeface="微软雅黑" panose="020B0503020204020204" pitchFamily="34" charset="-122"/>
                <a:cs typeface="微软雅黑" panose="020B0503020204020204" pitchFamily="34" charset="-122"/>
              </a:rPr>
              <a:t>培养学生良好的法治意识</a:t>
            </a:r>
            <a:endParaRPr sz="2800" b="1" dirty="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rPr>
              <a:t>（四）</a:t>
            </a:r>
            <a:r>
              <a:rPr sz="2800" b="1" dirty="0" err="1">
                <a:latin typeface="微软雅黑" panose="020B0503020204020204" pitchFamily="34" charset="-122"/>
                <a:ea typeface="微软雅黑" panose="020B0503020204020204" pitchFamily="34" charset="-122"/>
                <a:cs typeface="微软雅黑" panose="020B0503020204020204" pitchFamily="34" charset="-122"/>
              </a:rPr>
              <a:t>培养学生良好的行为习惯和心理品质</a:t>
            </a:r>
            <a:endParaRPr sz="2800" b="1"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 y="256216"/>
            <a:ext cx="9457509" cy="988347"/>
          </a:xfrm>
          <a:prstGeom prst="rect">
            <a:avLst/>
          </a:prstGeom>
          <a:noFill/>
        </p:spPr>
        <p:txBody>
          <a:bodyPr wrap="square" rtlCol="0">
            <a:spAutoFit/>
          </a:bodyPr>
          <a:lstStyle/>
          <a:p>
            <a:pPr>
              <a:lnSpc>
                <a:spcPct val="150000"/>
              </a:lnSpc>
            </a:pPr>
            <a:r>
              <a:rPr lang="zh-CN" altLang="en-US" sz="4400" b="1" dirty="0">
                <a:latin typeface="微软雅黑" panose="020B0503020204020204" pitchFamily="34" charset="-122"/>
                <a:ea typeface="微软雅黑" panose="020B0503020204020204" pitchFamily="34" charset="-122"/>
              </a:rPr>
              <a:t>三、当前德育中的主要问题与原因</a:t>
            </a:r>
          </a:p>
        </p:txBody>
      </p:sp>
      <p:sp>
        <p:nvSpPr>
          <p:cNvPr id="6" name="文本框 5"/>
          <p:cNvSpPr txBox="1"/>
          <p:nvPr/>
        </p:nvSpPr>
        <p:spPr>
          <a:xfrm>
            <a:off x="453481" y="1401458"/>
            <a:ext cx="8009890" cy="2889381"/>
          </a:xfrm>
          <a:prstGeom prst="rect">
            <a:avLst/>
          </a:prstGeom>
          <a:noFill/>
        </p:spPr>
        <p:txBody>
          <a:bodyPr wrap="square" rtlCol="0">
            <a:spAutoFit/>
          </a:bodyPr>
          <a:lstStyle/>
          <a:p>
            <a:pPr fontAlgn="auto">
              <a:lnSpc>
                <a:spcPct val="150000"/>
              </a:lnSpc>
            </a:pPr>
            <a:r>
              <a:rPr lang="zh-CN" altLang="en-US" sz="2800" b="1" dirty="0">
                <a:latin typeface="微软雅黑" panose="020B0503020204020204" pitchFamily="34" charset="-122"/>
                <a:ea typeface="微软雅黑" panose="020B0503020204020204" pitchFamily="34" charset="-122"/>
              </a:rPr>
              <a:t>（一）当前德育中的主要问题</a:t>
            </a:r>
            <a:endParaRPr lang="zh-CN" altLang="en-US" sz="2800" dirty="0">
              <a:latin typeface="微软雅黑" panose="020B0503020204020204" pitchFamily="34" charset="-122"/>
              <a:ea typeface="微软雅黑" panose="020B0503020204020204" pitchFamily="34" charset="-122"/>
            </a:endParaRPr>
          </a:p>
          <a:p>
            <a:pPr indent="457200" fontAlgn="auto">
              <a:lnSpc>
                <a:spcPct val="150000"/>
              </a:lnSpc>
            </a:pPr>
            <a:r>
              <a:rPr sz="2400" dirty="0">
                <a:latin typeface="微软雅黑" panose="020B0503020204020204" pitchFamily="34" charset="-122"/>
                <a:ea typeface="微软雅黑" panose="020B0503020204020204" pitchFamily="34" charset="-122"/>
                <a:cs typeface="微软雅黑" panose="020B0503020204020204" pitchFamily="34" charset="-122"/>
              </a:rPr>
              <a:t>1</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a:t>
            </a:r>
            <a:r>
              <a:rPr sz="2400" dirty="0">
                <a:latin typeface="微软雅黑" panose="020B0503020204020204" pitchFamily="34" charset="-122"/>
                <a:ea typeface="微软雅黑" panose="020B0503020204020204" pitchFamily="34" charset="-122"/>
                <a:cs typeface="微软雅黑" panose="020B0503020204020204" pitchFamily="34" charset="-122"/>
              </a:rPr>
              <a:t>德育地位被贬低</a:t>
            </a:r>
          </a:p>
          <a:p>
            <a:pPr indent="457200" fontAlgn="auto">
              <a:lnSpc>
                <a:spcPct val="150000"/>
              </a:lnSpc>
            </a:pPr>
            <a:r>
              <a:rPr sz="2400" dirty="0">
                <a:latin typeface="微软雅黑" panose="020B0503020204020204" pitchFamily="34" charset="-122"/>
                <a:ea typeface="微软雅黑" panose="020B0503020204020204" pitchFamily="34" charset="-122"/>
                <a:cs typeface="微软雅黑" panose="020B0503020204020204" pitchFamily="34" charset="-122"/>
              </a:rPr>
              <a:t>2.德育实效性弱化</a:t>
            </a:r>
          </a:p>
          <a:p>
            <a:pPr indent="457200" fontAlgn="auto">
              <a:lnSpc>
                <a:spcPct val="150000"/>
              </a:lnSpc>
            </a:pPr>
            <a:r>
              <a:rPr sz="2400" dirty="0">
                <a:latin typeface="微软雅黑" panose="020B0503020204020204" pitchFamily="34" charset="-122"/>
                <a:ea typeface="微软雅黑" panose="020B0503020204020204" pitchFamily="34" charset="-122"/>
                <a:cs typeface="微软雅黑" panose="020B0503020204020204" pitchFamily="34" charset="-122"/>
              </a:rPr>
              <a:t>3.德育方法不当、途径单一</a:t>
            </a:r>
          </a:p>
          <a:p>
            <a:pPr indent="457200" fontAlgn="auto">
              <a:lnSpc>
                <a:spcPct val="150000"/>
              </a:lnSpc>
            </a:pPr>
            <a:r>
              <a:rPr sz="2400" dirty="0">
                <a:latin typeface="微软雅黑" panose="020B0503020204020204" pitchFamily="34" charset="-122"/>
                <a:ea typeface="微软雅黑" panose="020B0503020204020204" pitchFamily="34" charset="-122"/>
                <a:cs typeface="微软雅黑" panose="020B0503020204020204" pitchFamily="34" charset="-122"/>
              </a:rPr>
              <a:t>4.德育内容脱离实际</a:t>
            </a:r>
          </a:p>
        </p:txBody>
      </p:sp>
      <p:pic>
        <p:nvPicPr>
          <p:cNvPr id="1026" name="Picture 2">
            <a:extLst>
              <a:ext uri="{FF2B5EF4-FFF2-40B4-BE49-F238E27FC236}">
                <a16:creationId xmlns:a16="http://schemas.microsoft.com/office/drawing/2014/main" id="{6FEC419A-E89A-4191-8E6A-5662ED886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9319" y="1747250"/>
            <a:ext cx="2652188" cy="288709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 y="256216"/>
            <a:ext cx="9457509" cy="988347"/>
          </a:xfrm>
          <a:prstGeom prst="rect">
            <a:avLst/>
          </a:prstGeom>
          <a:noFill/>
        </p:spPr>
        <p:txBody>
          <a:bodyPr wrap="square" rtlCol="0">
            <a:spAutoFit/>
          </a:bodyPr>
          <a:lstStyle/>
          <a:p>
            <a:pPr>
              <a:lnSpc>
                <a:spcPct val="150000"/>
              </a:lnSpc>
            </a:pPr>
            <a:r>
              <a:rPr lang="zh-CN" altLang="en-US" sz="4400" b="1" dirty="0">
                <a:latin typeface="微软雅黑" panose="020B0503020204020204" pitchFamily="34" charset="-122"/>
                <a:ea typeface="微软雅黑" panose="020B0503020204020204" pitchFamily="34" charset="-122"/>
              </a:rPr>
              <a:t>三、当前德育中的主要问题与原因</a:t>
            </a:r>
          </a:p>
        </p:txBody>
      </p:sp>
      <p:sp>
        <p:nvSpPr>
          <p:cNvPr id="2" name="文本框 1"/>
          <p:cNvSpPr txBox="1"/>
          <p:nvPr/>
        </p:nvSpPr>
        <p:spPr>
          <a:xfrm>
            <a:off x="354562" y="1506738"/>
            <a:ext cx="7513009" cy="3770263"/>
          </a:xfrm>
          <a:prstGeom prst="rect">
            <a:avLst/>
          </a:prstGeom>
          <a:noFill/>
        </p:spPr>
        <p:txBody>
          <a:bodyPr wrap="square" rtlCol="0">
            <a:spAutoFit/>
          </a:bodyPr>
          <a:lstStyle/>
          <a:p>
            <a:pPr fontAlgn="auto">
              <a:lnSpc>
                <a:spcPct val="125000"/>
              </a:lnSpc>
            </a:pPr>
            <a:r>
              <a:rPr lang="zh-CN" altLang="en-US" sz="2800" b="1" dirty="0">
                <a:latin typeface="微软雅黑" panose="020B0503020204020204" pitchFamily="34" charset="-122"/>
                <a:ea typeface="微软雅黑" panose="020B0503020204020204" pitchFamily="34" charset="-122"/>
              </a:rPr>
              <a:t>（二）德育问题出现的原因</a:t>
            </a:r>
          </a:p>
          <a:p>
            <a:pPr indent="457200" fontAlgn="auto">
              <a:lnSpc>
                <a:spcPct val="150000"/>
              </a:lnSpc>
            </a:pPr>
            <a:r>
              <a:rPr lang="zh-CN" altLang="en-US" sz="2400" dirty="0">
                <a:latin typeface="微软雅黑" panose="020B0503020204020204" pitchFamily="34" charset="-122"/>
                <a:ea typeface="微软雅黑" panose="020B0503020204020204" pitchFamily="34" charset="-122"/>
              </a:rPr>
              <a:t>1.不良德育观念的影响</a:t>
            </a:r>
          </a:p>
          <a:p>
            <a:pPr indent="457200" fontAlgn="auto">
              <a:lnSpc>
                <a:spcPct val="150000"/>
              </a:lnSpc>
            </a:pPr>
            <a:r>
              <a:rPr lang="zh-CN" altLang="en-US" sz="2400" dirty="0">
                <a:latin typeface="微软雅黑" panose="020B0503020204020204" pitchFamily="34" charset="-122"/>
                <a:ea typeface="微软雅黑" panose="020B0503020204020204" pitchFamily="34" charset="-122"/>
              </a:rPr>
              <a:t>2.不良德育环境的制约</a:t>
            </a:r>
          </a:p>
          <a:p>
            <a:pPr indent="457200" fontAlgn="auto">
              <a:lnSpc>
                <a:spcPct val="150000"/>
              </a:lnSpc>
            </a:pPr>
            <a:r>
              <a:rPr lang="zh-CN" altLang="en-US" sz="2400" dirty="0">
                <a:latin typeface="微软雅黑" panose="020B0503020204020204" pitchFamily="34" charset="-122"/>
                <a:ea typeface="微软雅黑" panose="020B0503020204020204" pitchFamily="34" charset="-122"/>
              </a:rPr>
              <a:t>3.升学竞争的冲击</a:t>
            </a:r>
          </a:p>
          <a:p>
            <a:pPr indent="457200" fontAlgn="auto">
              <a:lnSpc>
                <a:spcPct val="150000"/>
              </a:lnSpc>
            </a:pP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一些教师素质不高也是影响德育效果的关键因素</a:t>
            </a:r>
          </a:p>
          <a:p>
            <a:endParaRPr lang="zh-CN" altLang="en-US" sz="2000" b="1" dirty="0">
              <a:latin typeface="微软雅黑" panose="020B0503020204020204" pitchFamily="34" charset="-122"/>
              <a:ea typeface="微软雅黑" panose="020B0503020204020204" pitchFamily="34" charset="-122"/>
            </a:endParaRPr>
          </a:p>
          <a:p>
            <a:endParaRPr lang="zh-CN" altLang="en-US" sz="2000" b="1" dirty="0">
              <a:latin typeface="微软雅黑" panose="020B0503020204020204" pitchFamily="34" charset="-122"/>
              <a:ea typeface="微软雅黑" panose="020B0503020204020204" pitchFamily="34" charset="-122"/>
            </a:endParaRPr>
          </a:p>
          <a:p>
            <a:endParaRPr lang="zh-CN" altLang="en-US" sz="2000" b="1" dirty="0">
              <a:latin typeface="微软雅黑" panose="020B0503020204020204" pitchFamily="34" charset="-122"/>
              <a:ea typeface="微软雅黑" panose="020B0503020204020204" pitchFamily="34" charset="-122"/>
            </a:endParaRPr>
          </a:p>
        </p:txBody>
      </p:sp>
      <p:pic>
        <p:nvPicPr>
          <p:cNvPr id="2050" name="Picture 2">
            <a:extLst>
              <a:ext uri="{FF2B5EF4-FFF2-40B4-BE49-F238E27FC236}">
                <a16:creationId xmlns:a16="http://schemas.microsoft.com/office/drawing/2014/main" id="{6AB10A0B-8FE7-4EE3-AEA6-77365AAB09A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01" t="8980" r="8517" b="9746"/>
          <a:stretch/>
        </p:blipFill>
        <p:spPr bwMode="auto">
          <a:xfrm>
            <a:off x="5557314" y="1617505"/>
            <a:ext cx="2687216" cy="20851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43642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1851</Words>
  <Application>Microsoft Office PowerPoint</Application>
  <PresentationFormat>全屏显示(16:9)</PresentationFormat>
  <Paragraphs>173</Paragraphs>
  <Slides>37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37</vt:i4>
      </vt:variant>
    </vt:vector>
  </HeadingPairs>
  <TitlesOfParts>
    <vt:vector size="43" baseType="lpstr">
      <vt:lpstr>华文中宋</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z sy</cp:lastModifiedBy>
  <cp:revision>55</cp:revision>
  <dcterms:created xsi:type="dcterms:W3CDTF">2016-09-21T01:56:00Z</dcterms:created>
  <dcterms:modified xsi:type="dcterms:W3CDTF">2020-11-09T13:17:08Z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